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71" Target="slides/slide32.xml" Type="http://schemas.openxmlformats.org/officeDocument/2006/relationships/slide"/><Relationship Id="rId72" Target="slides/slide33.xml" Type="http://schemas.openxmlformats.org/officeDocument/2006/relationships/slide"/><Relationship Id="rId73" Target="slides/slide3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https://webtutor.dev/css/color-property" TargetMode="External" Type="http://schemas.openxmlformats.org/officeDocument/2006/relationships/hyperlink"/><Relationship Id="rId6" Target="https://webtutor.dev/css/font-property" TargetMode="External" Type="http://schemas.openxmlformats.org/officeDocument/2006/relationships/hyperlink"/></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gif"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https://developer.mozilla.org/en-US/docs/Learn/CSS/Building_blocks/The_box_model#block_and_inline_boxes"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https://developer.mozilla.org/en-US/docs/Web/CSS/margin" TargetMode="External" Type="http://schemas.openxmlformats.org/officeDocument/2006/relationships/hyperlink"/><Relationship Id="rId2" Target="../media/image4.jpeg" Type="http://schemas.openxmlformats.org/officeDocument/2006/relationships/image"/><Relationship Id="rId3" Target="../media/image12.png" Type="http://schemas.openxmlformats.org/officeDocument/2006/relationships/image"/><Relationship Id="rId4" Target="https://developer.mozilla.org/en-US/docs/Web/CSS/inline-size" TargetMode="External" Type="http://schemas.openxmlformats.org/officeDocument/2006/relationships/hyperlink"/><Relationship Id="rId5" Target="https://developer.mozilla.org/en-US/docs/Web/CSS/block-size" TargetMode="External" Type="http://schemas.openxmlformats.org/officeDocument/2006/relationships/hyperlink"/><Relationship Id="rId6" Target="https://developer.mozilla.org/en-US/docs/Web/CSS/width" TargetMode="External" Type="http://schemas.openxmlformats.org/officeDocument/2006/relationships/hyperlink"/><Relationship Id="rId7" Target="https://developer.mozilla.org/en-US/docs/Web/CSS/height" TargetMode="External" Type="http://schemas.openxmlformats.org/officeDocument/2006/relationships/hyperlink"/><Relationship Id="rId8" Target="https://developer.mozilla.org/en-US/docs/Web/CSS/padding" TargetMode="External" Type="http://schemas.openxmlformats.org/officeDocument/2006/relationships/hyperlink"/><Relationship Id="rId9" Target="https://developer.mozilla.org/en-US/docs/Web/CSS/border"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281" y="3066592"/>
            <a:ext cx="9368763" cy="925822"/>
          </a:xfrm>
          <a:prstGeom prst="rect">
            <a:avLst/>
          </a:prstGeom>
        </p:spPr>
        <p:txBody>
          <a:bodyPr anchor="t" rtlCol="false" tIns="0" lIns="0" bIns="0" rIns="0">
            <a:spAutoFit/>
          </a:bodyPr>
          <a:lstStyle/>
          <a:p>
            <a:pPr>
              <a:lnSpc>
                <a:spcPts val="7559"/>
              </a:lnSpc>
              <a:spcBef>
                <a:spcPct val="0"/>
              </a:spcBef>
            </a:pPr>
            <a:r>
              <a:rPr lang="en-US" sz="5399">
                <a:solidFill>
                  <a:srgbClr val="000000"/>
                </a:solidFill>
                <a:latin typeface="Lato Bold"/>
              </a:rPr>
              <a:t>CASCADING STYLE SHEETS</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ADVANCE</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962793"/>
            <a:ext cx="9688035" cy="841813"/>
          </a:xfrm>
          <a:prstGeom prst="rect">
            <a:avLst/>
          </a:prstGeom>
        </p:spPr>
        <p:txBody>
          <a:bodyPr anchor="t" rtlCol="false" tIns="0" lIns="0" bIns="0" rIns="0">
            <a:spAutoFit/>
          </a:bodyPr>
          <a:lstStyle/>
          <a:p>
            <a:pPr>
              <a:lnSpc>
                <a:spcPts val="3379"/>
              </a:lnSpc>
            </a:pPr>
            <a:r>
              <a:rPr lang="en-US" sz="2413">
                <a:solidFill>
                  <a:srgbClr val="000000"/>
                </a:solidFill>
                <a:latin typeface="Poppins"/>
              </a:rPr>
              <a:t>CSS is the language we use to style an HTML document. </a:t>
            </a:r>
          </a:p>
          <a:p>
            <a:pPr>
              <a:lnSpc>
                <a:spcPts val="3379"/>
              </a:lnSpc>
              <a:spcBef>
                <a:spcPct val="0"/>
              </a:spcBef>
            </a:pPr>
            <a:r>
              <a:rPr lang="en-US" sz="2413">
                <a:solidFill>
                  <a:srgbClr val="000000"/>
                </a:solidFill>
                <a:latin typeface="Poppins"/>
              </a:rPr>
              <a:t>CSS describes how HTML elements should be displayed.</a:t>
            </a:r>
            <a:r>
              <a:rPr lang="en-US" sz="2413">
                <a:solidFill>
                  <a:srgbClr val="000000"/>
                </a:solidFill>
                <a:latin typeface="Poppins"/>
              </a:rPr>
              <a:t> </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508750"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03148"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2. D</a:t>
            </a:r>
          </a:p>
        </p:txBody>
      </p:sp>
    </p:spTree>
  </p:cSld>
  <p:clrMapOvr>
    <a:masterClrMapping/>
  </p:clrMapOvr>
  <p:transition spd="fast">
    <p:cover dir="l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65493"/>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3. Which of the following property defines the style for the bottom border of an element?</a:t>
            </a:r>
          </a:p>
          <a:p>
            <a:pPr algn="just">
              <a:lnSpc>
                <a:spcPts val="5233"/>
              </a:lnSpc>
            </a:pPr>
            <a:r>
              <a:rPr lang="en-US" sz="3738">
                <a:solidFill>
                  <a:srgbClr val="000000"/>
                </a:solidFill>
                <a:latin typeface="Poppins"/>
              </a:rPr>
              <a:t>a) border-bottom-style</a:t>
            </a:r>
          </a:p>
          <a:p>
            <a:pPr algn="just">
              <a:lnSpc>
                <a:spcPts val="5233"/>
              </a:lnSpc>
            </a:pPr>
            <a:r>
              <a:rPr lang="en-US" sz="3738">
                <a:solidFill>
                  <a:srgbClr val="000000"/>
                </a:solidFill>
                <a:latin typeface="Poppins"/>
              </a:rPr>
              <a:t>b) border-collapse</a:t>
            </a:r>
          </a:p>
          <a:p>
            <a:pPr algn="just">
              <a:lnSpc>
                <a:spcPts val="5233"/>
              </a:lnSpc>
            </a:pPr>
            <a:r>
              <a:rPr lang="en-US" sz="3738">
                <a:solidFill>
                  <a:srgbClr val="000000"/>
                </a:solidFill>
                <a:latin typeface="Poppins"/>
              </a:rPr>
              <a:t>c) border-style-bottom</a:t>
            </a:r>
          </a:p>
          <a:p>
            <a:pPr algn="just">
              <a:lnSpc>
                <a:spcPts val="5233"/>
              </a:lnSpc>
              <a:spcBef>
                <a:spcPct val="0"/>
              </a:spcBef>
            </a:pPr>
            <a:r>
              <a:rPr lang="en-US" sz="3738">
                <a:solidFill>
                  <a:srgbClr val="000000"/>
                </a:solidFill>
                <a:latin typeface="Poppins"/>
              </a:rPr>
              <a:t>d) none of the mentioned</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89700"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3. A</a:t>
            </a:r>
          </a:p>
        </p:txBody>
      </p:sp>
    </p:spTree>
  </p:cSld>
  <p:clrMapOvr>
    <a:masterClrMapping/>
  </p:clrMapOvr>
  <p:transition spd="fast">
    <p:cover dir="l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65493"/>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4. Which of the following property defines the style for the left border of an element?</a:t>
            </a:r>
          </a:p>
          <a:p>
            <a:pPr algn="just">
              <a:lnSpc>
                <a:spcPts val="5233"/>
              </a:lnSpc>
            </a:pPr>
            <a:r>
              <a:rPr lang="en-US" sz="3738">
                <a:solidFill>
                  <a:srgbClr val="000000"/>
                </a:solidFill>
                <a:latin typeface="Poppins"/>
              </a:rPr>
              <a:t>a) border-style</a:t>
            </a:r>
          </a:p>
          <a:p>
            <a:pPr algn="just">
              <a:lnSpc>
                <a:spcPts val="5233"/>
              </a:lnSpc>
            </a:pPr>
            <a:r>
              <a:rPr lang="en-US" sz="3738">
                <a:solidFill>
                  <a:srgbClr val="000000"/>
                </a:solidFill>
                <a:latin typeface="Poppins"/>
              </a:rPr>
              <a:t>b) border-left-style</a:t>
            </a:r>
          </a:p>
          <a:p>
            <a:pPr algn="just">
              <a:lnSpc>
                <a:spcPts val="5233"/>
              </a:lnSpc>
            </a:pPr>
            <a:r>
              <a:rPr lang="en-US" sz="3738">
                <a:solidFill>
                  <a:srgbClr val="000000"/>
                </a:solidFill>
                <a:latin typeface="Poppins"/>
              </a:rPr>
              <a:t>c) border-left-width</a:t>
            </a:r>
          </a:p>
          <a:p>
            <a:pPr algn="just">
              <a:lnSpc>
                <a:spcPts val="5233"/>
              </a:lnSpc>
              <a:spcBef>
                <a:spcPct val="0"/>
              </a:spcBef>
            </a:pPr>
            <a:r>
              <a:rPr lang="en-US" sz="3738">
                <a:solidFill>
                  <a:srgbClr val="000000"/>
                </a:solidFill>
                <a:latin typeface="Poppins"/>
              </a:rPr>
              <a:t>d) border-right</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80175" y="-977327"/>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4. B</a:t>
            </a:r>
          </a:p>
        </p:txBody>
      </p:sp>
    </p:spTree>
  </p:cSld>
  <p:clrMapOvr>
    <a:masterClrMapping/>
  </p:clrMapOvr>
  <p:transition spd="fast">
    <p:cover dir="l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4624771"/>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5. Which of the following visibility property value is described by The element is not visible, but the layout of surrounding elements is not affected?</a:t>
            </a:r>
          </a:p>
          <a:p>
            <a:pPr algn="just">
              <a:lnSpc>
                <a:spcPts val="5233"/>
              </a:lnSpc>
            </a:pPr>
            <a:r>
              <a:rPr lang="en-US" sz="3738">
                <a:solidFill>
                  <a:srgbClr val="000000"/>
                </a:solidFill>
                <a:latin typeface="Poppins"/>
              </a:rPr>
              <a:t>a) visible</a:t>
            </a:r>
          </a:p>
          <a:p>
            <a:pPr algn="just">
              <a:lnSpc>
                <a:spcPts val="5233"/>
              </a:lnSpc>
            </a:pPr>
            <a:r>
              <a:rPr lang="en-US" sz="3738">
                <a:solidFill>
                  <a:srgbClr val="000000"/>
                </a:solidFill>
                <a:latin typeface="Poppins"/>
              </a:rPr>
              <a:t>b) hidden</a:t>
            </a:r>
          </a:p>
          <a:p>
            <a:pPr algn="just">
              <a:lnSpc>
                <a:spcPts val="5233"/>
              </a:lnSpc>
            </a:pPr>
            <a:r>
              <a:rPr lang="en-US" sz="3738">
                <a:solidFill>
                  <a:srgbClr val="000000"/>
                </a:solidFill>
                <a:latin typeface="Poppins"/>
              </a:rPr>
              <a:t>c) collapse</a:t>
            </a:r>
          </a:p>
          <a:p>
            <a:pPr algn="just">
              <a:lnSpc>
                <a:spcPts val="5233"/>
              </a:lnSpc>
              <a:spcBef>
                <a:spcPct val="0"/>
              </a:spcBef>
            </a:pPr>
            <a:r>
              <a:rPr lang="en-US" sz="3738">
                <a:solidFill>
                  <a:srgbClr val="000000"/>
                </a:solidFill>
                <a:latin typeface="Poppins"/>
              </a:rPr>
              <a:t>d) none of the mentioned</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fast">
    <p:cover dir="d"/>
  </p:transition>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80175" y="-977327"/>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5. B</a:t>
            </a:r>
          </a:p>
        </p:txBody>
      </p:sp>
    </p:spTree>
  </p:cSld>
  <p:clrMapOvr>
    <a:masterClrMapping/>
  </p:clrMapOvr>
  <p:transition spd="fast">
    <p:cover dir="l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993976" y="1030207"/>
            <a:ext cx="5624746" cy="835592"/>
          </a:xfrm>
          <a:prstGeom prst="rect">
            <a:avLst/>
          </a:prstGeom>
        </p:spPr>
        <p:txBody>
          <a:bodyPr anchor="t" rtlCol="false" tIns="0" lIns="0" bIns="0" rIns="0">
            <a:spAutoFit/>
          </a:bodyPr>
          <a:lstStyle/>
          <a:p>
            <a:pPr>
              <a:lnSpc>
                <a:spcPts val="6828"/>
              </a:lnSpc>
              <a:spcBef>
                <a:spcPct val="0"/>
              </a:spcBef>
            </a:pPr>
            <a:r>
              <a:rPr lang="en-US" sz="4877">
                <a:solidFill>
                  <a:srgbClr val="593C8F"/>
                </a:solidFill>
                <a:latin typeface="League Spartan"/>
              </a:rPr>
              <a:t> GRID LAYOUT</a:t>
            </a:r>
          </a:p>
        </p:txBody>
      </p:sp>
      <p:sp>
        <p:nvSpPr>
          <p:cNvPr name="AutoShape 4" id="4"/>
          <p:cNvSpPr/>
          <p:nvPr/>
        </p:nvSpPr>
        <p:spPr>
          <a:xfrm>
            <a:off x="4187609" y="1865799"/>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187609" y="2241742"/>
            <a:ext cx="13071691" cy="5717790"/>
          </a:xfrm>
          <a:prstGeom prst="rect">
            <a:avLst/>
          </a:prstGeom>
        </p:spPr>
        <p:txBody>
          <a:bodyPr anchor="t" rtlCol="false" tIns="0" lIns="0" bIns="0" rIns="0">
            <a:spAutoFit/>
          </a:bodyPr>
          <a:lstStyle/>
          <a:p>
            <a:pPr algn="just">
              <a:lnSpc>
                <a:spcPts val="4571"/>
              </a:lnSpc>
            </a:pPr>
            <a:r>
              <a:rPr lang="en-US" sz="3265">
                <a:solidFill>
                  <a:srgbClr val="000000"/>
                </a:solidFill>
                <a:latin typeface="Poppins"/>
              </a:rPr>
              <a:t>The CSS grid layout module excels at dividing a page into major regions or defining the relationship in terms of size, position, and layer, between parts of a control built from HTML primitives.</a:t>
            </a:r>
          </a:p>
          <a:p>
            <a:pPr algn="just">
              <a:lnSpc>
                <a:spcPts val="4571"/>
              </a:lnSpc>
              <a:spcBef>
                <a:spcPct val="0"/>
              </a:spcBef>
            </a:pPr>
            <a:r>
              <a:rPr lang="en-US" sz="3265">
                <a:solidFill>
                  <a:srgbClr val="000000"/>
                </a:solidFill>
                <a:latin typeface="Poppins"/>
              </a:rPr>
              <a:t>Like tables, grid layout enables an author to align elements into columns and rows. However, many more layouts are either possible or easier with CSS grid than they were with tables. For example, a grid container's child elements could position themselves so they actually overlap and layer, similar to CSS positioned elements.</a:t>
            </a:r>
          </a:p>
        </p:txBody>
      </p:sp>
    </p:spTree>
  </p:cSld>
  <p:clrMapOvr>
    <a:masterClrMapping/>
  </p:clrMapOvr>
  <p:transition spd="fast">
    <p:cover dir="d"/>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3512" y="1028700"/>
            <a:ext cx="14740975" cy="8321237"/>
          </a:xfrm>
          <a:custGeom>
            <a:avLst/>
            <a:gdLst/>
            <a:ahLst/>
            <a:cxnLst/>
            <a:rect r="r" b="b" t="t" l="l"/>
            <a:pathLst>
              <a:path h="8321237" w="14740975">
                <a:moveTo>
                  <a:pt x="0" y="0"/>
                </a:moveTo>
                <a:lnTo>
                  <a:pt x="14740976" y="0"/>
                </a:lnTo>
                <a:lnTo>
                  <a:pt x="14740976" y="8321237"/>
                </a:lnTo>
                <a:lnTo>
                  <a:pt x="0" y="8321237"/>
                </a:lnTo>
                <a:lnTo>
                  <a:pt x="0" y="0"/>
                </a:lnTo>
                <a:close/>
              </a:path>
            </a:pathLst>
          </a:custGeom>
          <a:blipFill>
            <a:blip r:embed="rId2"/>
            <a:stretch>
              <a:fillRect l="0" t="0" r="0" b="0"/>
            </a:stretch>
          </a:blipFill>
        </p:spPr>
      </p:sp>
    </p:spTree>
  </p:cSld>
  <p:clrMapOvr>
    <a:masterClrMapping/>
  </p:clrMapOvr>
  <p:transition spd="fast">
    <p:cover dir="l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15297" y="1028700"/>
            <a:ext cx="14457405" cy="8229600"/>
          </a:xfrm>
          <a:custGeom>
            <a:avLst/>
            <a:gdLst/>
            <a:ahLst/>
            <a:cxnLst/>
            <a:rect r="r" b="b" t="t" l="l"/>
            <a:pathLst>
              <a:path h="8229600" w="14457405">
                <a:moveTo>
                  <a:pt x="0" y="0"/>
                </a:moveTo>
                <a:lnTo>
                  <a:pt x="14457406" y="0"/>
                </a:lnTo>
                <a:lnTo>
                  <a:pt x="14457406" y="8229600"/>
                </a:lnTo>
                <a:lnTo>
                  <a:pt x="0" y="8229600"/>
                </a:lnTo>
                <a:lnTo>
                  <a:pt x="0" y="0"/>
                </a:lnTo>
                <a:close/>
              </a:path>
            </a:pathLst>
          </a:custGeom>
          <a:blipFill>
            <a:blip r:embed="rId2"/>
            <a:stretch>
              <a:fillRect l="0" t="0" r="0" b="0"/>
            </a:stretch>
          </a:blipFill>
        </p:spPr>
      </p:sp>
    </p:spTree>
  </p:cSld>
  <p:clrMapOvr>
    <a:masterClrMapping/>
  </p:clrMapOvr>
  <p:transition spd="fast">
    <p:cover dir="l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a:grpSpLocks noChangeAspect="true"/>
          </p:cNvGrpSpPr>
          <p:nvPr/>
        </p:nvGrpSpPr>
        <p:grpSpPr>
          <a:xfrm rot="0">
            <a:off x="10215818"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sp>
        <p:nvSpPr>
          <p:cNvPr name="TextBox 10" id="10"/>
          <p:cNvSpPr txBox="true"/>
          <p:nvPr/>
        </p:nvSpPr>
        <p:spPr>
          <a:xfrm rot="0">
            <a:off x="1019400" y="165387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OVERVIEW</a:t>
            </a:r>
          </a:p>
        </p:txBody>
      </p:sp>
      <p:sp>
        <p:nvSpPr>
          <p:cNvPr name="AutoShape 11" id="11"/>
          <p:cNvSpPr/>
          <p:nvPr/>
        </p:nvSpPr>
        <p:spPr>
          <a:xfrm>
            <a:off x="1029792" y="2382591"/>
            <a:ext cx="2618740"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019400" y="1057275"/>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CSS</a:t>
            </a:r>
          </a:p>
        </p:txBody>
      </p:sp>
      <p:sp>
        <p:nvSpPr>
          <p:cNvPr name="TextBox 13" id="13"/>
          <p:cNvSpPr txBox="true"/>
          <p:nvPr/>
        </p:nvSpPr>
        <p:spPr>
          <a:xfrm rot="0">
            <a:off x="1029792" y="2971187"/>
            <a:ext cx="8116351" cy="6287113"/>
          </a:xfrm>
          <a:prstGeom prst="rect">
            <a:avLst/>
          </a:prstGeom>
        </p:spPr>
        <p:txBody>
          <a:bodyPr anchor="t" rtlCol="false" tIns="0" lIns="0" bIns="0" rIns="0">
            <a:spAutoFit/>
          </a:bodyPr>
          <a:lstStyle/>
          <a:p>
            <a:pPr algn="just">
              <a:lnSpc>
                <a:spcPts val="4166"/>
              </a:lnSpc>
            </a:pPr>
            <a:r>
              <a:rPr lang="en-US" sz="2975">
                <a:solidFill>
                  <a:srgbClr val="000000"/>
                </a:solidFill>
                <a:latin typeface="Poppins"/>
              </a:rPr>
              <a:t>CSS stands for "Cascading Style Sheets." Think of it as the "fashion designer" for your website. It's the magic tool that makes your web pages look fabulous, with all sorts of </a:t>
            </a:r>
            <a:r>
              <a:rPr lang="en-US" sz="2975">
                <a:solidFill>
                  <a:srgbClr val="000000"/>
                </a:solidFill>
                <a:latin typeface="Poppins"/>
                <a:hlinkClick r:id="rId5" tooltip="https://webtutor.dev/css/color-property"/>
              </a:rPr>
              <a:t>colors</a:t>
            </a:r>
            <a:r>
              <a:rPr lang="en-US" sz="2975">
                <a:solidFill>
                  <a:srgbClr val="000000"/>
                </a:solidFill>
                <a:latin typeface="Poppins"/>
              </a:rPr>
              <a:t>, </a:t>
            </a:r>
            <a:r>
              <a:rPr lang="en-US" sz="2975">
                <a:solidFill>
                  <a:srgbClr val="000000"/>
                </a:solidFill>
                <a:latin typeface="Poppins"/>
                <a:hlinkClick r:id="rId6" tooltip="https://webtutor.dev/css/font-property"/>
              </a:rPr>
              <a:t>fonts</a:t>
            </a:r>
            <a:r>
              <a:rPr lang="en-US" sz="2975">
                <a:solidFill>
                  <a:srgbClr val="000000"/>
                </a:solidFill>
                <a:latin typeface="Poppins"/>
              </a:rPr>
              <a:t>, and design elements.</a:t>
            </a:r>
          </a:p>
          <a:p>
            <a:pPr algn="just">
              <a:lnSpc>
                <a:spcPts val="4166"/>
              </a:lnSpc>
            </a:pPr>
            <a:r>
              <a:rPr lang="en-US" sz="2975">
                <a:solidFill>
                  <a:srgbClr val="000000"/>
                </a:solidFill>
                <a:latin typeface="Poppins"/>
              </a:rPr>
              <a:t>So, whether you want your website to look sleek and professional or bold and funky, CSS is the tool that can help you make it happen. With CSS, you can make your website stand out from the crowd and express your unique style.</a:t>
            </a:r>
          </a:p>
          <a:p>
            <a:pPr algn="just">
              <a:lnSpc>
                <a:spcPts val="4166"/>
              </a:lnSpc>
              <a:spcBef>
                <a:spcPct val="0"/>
              </a:spcBef>
            </a:pP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262018"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186944" y="525647"/>
            <a:ext cx="6235974" cy="8380198"/>
            <a:chOff x="0" y="0"/>
            <a:chExt cx="3663950" cy="4923790"/>
          </a:xfrm>
        </p:grpSpPr>
        <p:sp>
          <p:nvSpPr>
            <p:cNvPr name="Freeform 7" id="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090" t="0" r="-51090" b="0"/>
              </a:stretch>
            </a:blipFill>
          </p:spPr>
        </p:sp>
        <p:sp>
          <p:nvSpPr>
            <p:cNvPr name="Freeform 8" id="8"/>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3830270" y="1125702"/>
            <a:ext cx="4457730" cy="3833648"/>
          </a:xfrm>
          <a:prstGeom prst="rect">
            <a:avLst/>
          </a:prstGeom>
        </p:spPr>
      </p:pic>
      <p:sp>
        <p:nvSpPr>
          <p:cNvPr name="TextBox 10" id="10"/>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ANIMATIONS</a:t>
            </a:r>
          </a:p>
        </p:txBody>
      </p:sp>
      <p:sp>
        <p:nvSpPr>
          <p:cNvPr name="TextBox 11" id="11"/>
          <p:cNvSpPr txBox="true"/>
          <p:nvPr/>
        </p:nvSpPr>
        <p:spPr>
          <a:xfrm rot="0">
            <a:off x="825231" y="5856360"/>
            <a:ext cx="10321862" cy="2838555"/>
          </a:xfrm>
          <a:prstGeom prst="rect">
            <a:avLst/>
          </a:prstGeom>
        </p:spPr>
        <p:txBody>
          <a:bodyPr anchor="t" rtlCol="false" tIns="0" lIns="0" bIns="0" rIns="0">
            <a:spAutoFit/>
          </a:bodyPr>
          <a:lstStyle/>
          <a:p>
            <a:pPr>
              <a:lnSpc>
                <a:spcPts val="4536"/>
              </a:lnSpc>
            </a:pPr>
            <a:r>
              <a:rPr lang="en-US" sz="3240">
                <a:solidFill>
                  <a:srgbClr val="FFFFFF"/>
                </a:solidFill>
                <a:latin typeface="Poppins"/>
              </a:rPr>
              <a:t>animation-name: AnimationName;</a:t>
            </a:r>
          </a:p>
          <a:p>
            <a:pPr>
              <a:lnSpc>
                <a:spcPts val="4536"/>
              </a:lnSpc>
            </a:pPr>
            <a:r>
              <a:rPr lang="en-US" sz="3240">
                <a:solidFill>
                  <a:srgbClr val="FFFFFF"/>
                </a:solidFill>
                <a:latin typeface="Poppins"/>
              </a:rPr>
              <a:t>animation-duration: 4s;</a:t>
            </a:r>
          </a:p>
          <a:p>
            <a:pPr>
              <a:lnSpc>
                <a:spcPts val="4536"/>
              </a:lnSpc>
            </a:pPr>
            <a:r>
              <a:rPr lang="en-US" sz="3240">
                <a:solidFill>
                  <a:srgbClr val="FFFFFF"/>
                </a:solidFill>
                <a:latin typeface="Poppins"/>
              </a:rPr>
              <a:t>animation-delay: 2s;</a:t>
            </a:r>
          </a:p>
          <a:p>
            <a:pPr>
              <a:lnSpc>
                <a:spcPts val="4536"/>
              </a:lnSpc>
            </a:pPr>
            <a:r>
              <a:rPr lang="en-US" sz="3240">
                <a:solidFill>
                  <a:srgbClr val="FFFFFF"/>
                </a:solidFill>
                <a:latin typeface="Poppins"/>
              </a:rPr>
              <a:t>animation-iteration-count: 1/n/infinite;</a:t>
            </a:r>
          </a:p>
          <a:p>
            <a:pPr>
              <a:lnSpc>
                <a:spcPts val="4536"/>
              </a:lnSpc>
              <a:spcBef>
                <a:spcPct val="0"/>
              </a:spcBef>
            </a:pPr>
            <a:r>
              <a:rPr lang="en-US" sz="3240">
                <a:solidFill>
                  <a:srgbClr val="FFFFFF"/>
                </a:solidFill>
                <a:latin typeface="Poppins"/>
              </a:rPr>
              <a:t>animation-direction: reverse / alternate / normal;</a:t>
            </a:r>
          </a:p>
        </p:txBody>
      </p:sp>
      <p:sp>
        <p:nvSpPr>
          <p:cNvPr name="TextBox 12" id="12"/>
          <p:cNvSpPr txBox="true"/>
          <p:nvPr/>
        </p:nvSpPr>
        <p:spPr>
          <a:xfrm rot="0">
            <a:off x="825231" y="2150350"/>
            <a:ext cx="9582995" cy="2809000"/>
          </a:xfrm>
          <a:prstGeom prst="rect">
            <a:avLst/>
          </a:prstGeom>
        </p:spPr>
        <p:txBody>
          <a:bodyPr anchor="t" rtlCol="false" tIns="0" lIns="0" bIns="0" rIns="0">
            <a:spAutoFit/>
          </a:bodyPr>
          <a:lstStyle/>
          <a:p>
            <a:pPr algn="just">
              <a:lnSpc>
                <a:spcPts val="3723"/>
              </a:lnSpc>
            </a:pPr>
            <a:r>
              <a:rPr lang="en-US" sz="2659">
                <a:solidFill>
                  <a:srgbClr val="000000"/>
                </a:solidFill>
                <a:latin typeface="Poppins"/>
              </a:rPr>
              <a:t>An animation lets an element gradually change from one style to another. You can change as many CSS properties you want, as many times as you want.</a:t>
            </a:r>
          </a:p>
          <a:p>
            <a:pPr algn="just">
              <a:lnSpc>
                <a:spcPts val="3723"/>
              </a:lnSpc>
              <a:spcBef>
                <a:spcPct val="0"/>
              </a:spcBef>
            </a:pPr>
            <a:r>
              <a:rPr lang="en-US" sz="2659">
                <a:solidFill>
                  <a:srgbClr val="000000"/>
                </a:solidFill>
                <a:latin typeface="Poppins"/>
              </a:rPr>
              <a:t>To use CSS animation, you must first specify some keyframes for the animation. Keyframes hold what styles the element will have at certain times.</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20312" t="0" r="-20312" b="0"/>
            </a:stretch>
          </a:blipFill>
        </p:spPr>
      </p:sp>
      <p:grpSp>
        <p:nvGrpSpPr>
          <p:cNvPr name="Group 3" id="3"/>
          <p:cNvGrpSpPr/>
          <p:nvPr/>
        </p:nvGrpSpPr>
        <p:grpSpPr>
          <a:xfrm rot="0">
            <a:off x="1028700" y="-1905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152543" y="616719"/>
            <a:ext cx="6975417"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@KEYFRAMES RULE</a:t>
            </a:r>
          </a:p>
        </p:txBody>
      </p:sp>
      <p:sp>
        <p:nvSpPr>
          <p:cNvPr name="TextBox 7" id="7"/>
          <p:cNvSpPr txBox="true"/>
          <p:nvPr/>
        </p:nvSpPr>
        <p:spPr>
          <a:xfrm rot="0">
            <a:off x="4742561" y="1523865"/>
            <a:ext cx="11795382" cy="8174231"/>
          </a:xfrm>
          <a:prstGeom prst="rect">
            <a:avLst/>
          </a:prstGeom>
        </p:spPr>
        <p:txBody>
          <a:bodyPr anchor="t" rtlCol="false" tIns="0" lIns="0" bIns="0" rIns="0">
            <a:spAutoFit/>
          </a:bodyPr>
          <a:lstStyle/>
          <a:p>
            <a:pPr algn="just">
              <a:lnSpc>
                <a:spcPts val="3622"/>
              </a:lnSpc>
            </a:pPr>
            <a:r>
              <a:rPr lang="en-US" sz="2587">
                <a:solidFill>
                  <a:srgbClr val="000000"/>
                </a:solidFill>
                <a:latin typeface="Poppins"/>
              </a:rPr>
              <a:t>When you specify CSS styles inside the @keyframes rule, the animation will gradually change from the current style to the new style at certain times. </a:t>
            </a:r>
            <a:r>
              <a:rPr lang="en-US" sz="2587">
                <a:solidFill>
                  <a:srgbClr val="000000"/>
                </a:solidFill>
                <a:latin typeface="Poppins"/>
              </a:rPr>
              <a:t>To get an animation to work, you must bind the animation to an element.</a:t>
            </a:r>
          </a:p>
          <a:p>
            <a:pPr algn="just">
              <a:lnSpc>
                <a:spcPts val="3622"/>
              </a:lnSpc>
            </a:pPr>
          </a:p>
          <a:p>
            <a:pPr algn="just">
              <a:lnSpc>
                <a:spcPts val="3622"/>
              </a:lnSpc>
            </a:pPr>
            <a:r>
              <a:rPr lang="en-US" sz="2587">
                <a:solidFill>
                  <a:srgbClr val="000000"/>
                </a:solidFill>
                <a:latin typeface="Poppins"/>
              </a:rPr>
              <a:t>Step1:  Define animation using keyframes</a:t>
            </a:r>
          </a:p>
          <a:p>
            <a:pPr algn="just">
              <a:lnSpc>
                <a:spcPts val="3622"/>
              </a:lnSpc>
            </a:pPr>
            <a:r>
              <a:rPr lang="en-US" sz="2587">
                <a:solidFill>
                  <a:srgbClr val="000000"/>
                </a:solidFill>
                <a:latin typeface="Poppins"/>
              </a:rPr>
              <a:t> @keyframes  AnimationName </a:t>
            </a:r>
          </a:p>
          <a:p>
            <a:pPr algn="just">
              <a:lnSpc>
                <a:spcPts val="3622"/>
              </a:lnSpc>
            </a:pPr>
            <a:r>
              <a:rPr lang="en-US" sz="2587">
                <a:solidFill>
                  <a:srgbClr val="000000"/>
                </a:solidFill>
                <a:latin typeface="Poppins"/>
              </a:rPr>
              <a:t> {</a:t>
            </a:r>
          </a:p>
          <a:p>
            <a:pPr algn="just">
              <a:lnSpc>
                <a:spcPts val="3622"/>
              </a:lnSpc>
            </a:pPr>
            <a:r>
              <a:rPr lang="en-US" sz="2587">
                <a:solidFill>
                  <a:srgbClr val="000000"/>
                </a:solidFill>
                <a:latin typeface="Poppins"/>
              </a:rPr>
              <a:t>  from {prop:value, prop:value; ....} </a:t>
            </a:r>
          </a:p>
          <a:p>
            <a:pPr algn="just">
              <a:lnSpc>
                <a:spcPts val="3622"/>
              </a:lnSpc>
            </a:pPr>
            <a:r>
              <a:rPr lang="en-US" sz="2587">
                <a:solidFill>
                  <a:srgbClr val="000000"/>
                </a:solidFill>
                <a:latin typeface="Poppins"/>
              </a:rPr>
              <a:t>  to      {prop:value, prop:value; ....}</a:t>
            </a:r>
          </a:p>
          <a:p>
            <a:pPr algn="just">
              <a:lnSpc>
                <a:spcPts val="3622"/>
              </a:lnSpc>
            </a:pPr>
            <a:r>
              <a:rPr lang="en-US" sz="2587">
                <a:solidFill>
                  <a:srgbClr val="000000"/>
                </a:solidFill>
                <a:latin typeface="Poppins"/>
              </a:rPr>
              <a:t> }</a:t>
            </a:r>
          </a:p>
          <a:p>
            <a:pPr algn="just">
              <a:lnSpc>
                <a:spcPts val="3622"/>
              </a:lnSpc>
            </a:pPr>
            <a:r>
              <a:rPr lang="en-US" sz="2587">
                <a:solidFill>
                  <a:srgbClr val="000000"/>
                </a:solidFill>
                <a:latin typeface="Poppins"/>
              </a:rPr>
              <a:t>Step2:  Apply Animation</a:t>
            </a:r>
          </a:p>
          <a:p>
            <a:pPr algn="just">
              <a:lnSpc>
                <a:spcPts val="3622"/>
              </a:lnSpc>
            </a:pPr>
            <a:r>
              <a:rPr lang="en-US" sz="2587">
                <a:solidFill>
                  <a:srgbClr val="000000"/>
                </a:solidFill>
                <a:latin typeface="Poppins"/>
              </a:rPr>
              <a:t> tagName </a:t>
            </a:r>
          </a:p>
          <a:p>
            <a:pPr algn="just">
              <a:lnSpc>
                <a:spcPts val="3622"/>
              </a:lnSpc>
            </a:pPr>
            <a:r>
              <a:rPr lang="en-US" sz="2587">
                <a:solidFill>
                  <a:srgbClr val="000000"/>
                </a:solidFill>
                <a:latin typeface="Poppins"/>
              </a:rPr>
              <a:t> {   </a:t>
            </a:r>
          </a:p>
          <a:p>
            <a:pPr algn="just">
              <a:lnSpc>
                <a:spcPts val="3622"/>
              </a:lnSpc>
            </a:pPr>
            <a:r>
              <a:rPr lang="en-US" sz="2587">
                <a:solidFill>
                  <a:srgbClr val="000000"/>
                </a:solidFill>
                <a:latin typeface="Poppins"/>
              </a:rPr>
              <a:t>   animation-name :  AnimationName;</a:t>
            </a:r>
          </a:p>
          <a:p>
            <a:pPr algn="just">
              <a:lnSpc>
                <a:spcPts val="3622"/>
              </a:lnSpc>
            </a:pPr>
            <a:r>
              <a:rPr lang="en-US" sz="2587">
                <a:solidFill>
                  <a:srgbClr val="000000"/>
                </a:solidFill>
                <a:latin typeface="Poppins"/>
              </a:rPr>
              <a:t>   animation-duration: 5s;</a:t>
            </a:r>
          </a:p>
          <a:p>
            <a:pPr algn="just">
              <a:lnSpc>
                <a:spcPts val="3622"/>
              </a:lnSpc>
            </a:pPr>
            <a:r>
              <a:rPr lang="en-US" sz="2587">
                <a:solidFill>
                  <a:srgbClr val="000000"/>
                </a:solidFill>
                <a:latin typeface="Poppins"/>
              </a:rPr>
              <a:t> }</a:t>
            </a:r>
          </a:p>
          <a:p>
            <a:pPr algn="just">
              <a:lnSpc>
                <a:spcPts val="3622"/>
              </a:lnSpc>
              <a:spcBef>
                <a:spcPct val="0"/>
              </a:spcBef>
            </a:pPr>
          </a:p>
        </p:txBody>
      </p:sp>
    </p:spTree>
  </p:cSld>
  <p:clrMapOvr>
    <a:masterClrMapping/>
  </p:clrMapOvr>
  <p:transition spd="fast">
    <p:cover dir="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53175"/>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1. Which of the following css property is used to define a delay before an animation starts?</a:t>
            </a:r>
          </a:p>
          <a:p>
            <a:pPr algn="just">
              <a:lnSpc>
                <a:spcPts val="5233"/>
              </a:lnSpc>
            </a:pPr>
            <a:r>
              <a:rPr lang="en-US" sz="3738">
                <a:solidFill>
                  <a:srgbClr val="000000"/>
                </a:solidFill>
                <a:latin typeface="Poppins"/>
              </a:rPr>
              <a:t>a) delay</a:t>
            </a:r>
          </a:p>
          <a:p>
            <a:pPr algn="just">
              <a:lnSpc>
                <a:spcPts val="5233"/>
              </a:lnSpc>
            </a:pPr>
            <a:r>
              <a:rPr lang="en-US" sz="3738">
                <a:solidFill>
                  <a:srgbClr val="000000"/>
                </a:solidFill>
                <a:latin typeface="Poppins"/>
              </a:rPr>
              <a:t>b) transition-delay</a:t>
            </a:r>
          </a:p>
          <a:p>
            <a:pPr algn="just">
              <a:lnSpc>
                <a:spcPts val="5233"/>
              </a:lnSpc>
            </a:pPr>
            <a:r>
              <a:rPr lang="en-US" sz="3738">
                <a:solidFill>
                  <a:srgbClr val="000000"/>
                </a:solidFill>
                <a:latin typeface="Poppins"/>
              </a:rPr>
              <a:t>c) transform-delay</a:t>
            </a:r>
          </a:p>
          <a:p>
            <a:pPr algn="just">
              <a:lnSpc>
                <a:spcPts val="5233"/>
              </a:lnSpc>
              <a:spcBef>
                <a:spcPct val="0"/>
              </a:spcBef>
            </a:pPr>
            <a:r>
              <a:rPr lang="en-US" sz="3738">
                <a:solidFill>
                  <a:srgbClr val="000000"/>
                </a:solidFill>
                <a:latin typeface="Poppins"/>
              </a:rPr>
              <a:t>d) none of the mentioned</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ANIMATION QUES</a:t>
            </a:r>
          </a:p>
        </p:txBody>
      </p:sp>
    </p:spTree>
  </p:cSld>
  <p:clrMapOvr>
    <a:masterClrMapping/>
  </p:clrMapOvr>
  <p:transition spd="fast">
    <p:push dir="u"/>
  </p:transition>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80175" y="-977327"/>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1. B</a:t>
            </a:r>
          </a:p>
        </p:txBody>
      </p:sp>
    </p:spTree>
  </p:cSld>
  <p:clrMapOvr>
    <a:masterClrMapping/>
  </p:clrMapOvr>
  <p:transition spd="fast">
    <p:cover dir="l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53175"/>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2. Which of the following css property is used to define the time it takes one iteration of an animation to play?</a:t>
            </a:r>
          </a:p>
          <a:p>
            <a:pPr algn="just">
              <a:lnSpc>
                <a:spcPts val="5233"/>
              </a:lnSpc>
            </a:pPr>
            <a:r>
              <a:rPr lang="en-US" sz="3738">
                <a:solidFill>
                  <a:srgbClr val="000000"/>
                </a:solidFill>
                <a:latin typeface="Poppins"/>
              </a:rPr>
              <a:t>a) control</a:t>
            </a:r>
          </a:p>
          <a:p>
            <a:pPr algn="just">
              <a:lnSpc>
                <a:spcPts val="5233"/>
              </a:lnSpc>
            </a:pPr>
            <a:r>
              <a:rPr lang="en-US" sz="3738">
                <a:solidFill>
                  <a:srgbClr val="000000"/>
                </a:solidFill>
                <a:latin typeface="Poppins"/>
              </a:rPr>
              <a:t>b) animation-duration</a:t>
            </a:r>
          </a:p>
          <a:p>
            <a:pPr algn="just">
              <a:lnSpc>
                <a:spcPts val="5233"/>
              </a:lnSpc>
            </a:pPr>
            <a:r>
              <a:rPr lang="en-US" sz="3738">
                <a:solidFill>
                  <a:srgbClr val="000000"/>
                </a:solidFill>
                <a:latin typeface="Poppins"/>
              </a:rPr>
              <a:t>c) transition-duration</a:t>
            </a:r>
          </a:p>
          <a:p>
            <a:pPr algn="just">
              <a:lnSpc>
                <a:spcPts val="5233"/>
              </a:lnSpc>
              <a:spcBef>
                <a:spcPct val="0"/>
              </a:spcBef>
            </a:pPr>
            <a:r>
              <a:rPr lang="en-US" sz="3738">
                <a:solidFill>
                  <a:srgbClr val="000000"/>
                </a:solidFill>
                <a:latin typeface="Poppins"/>
              </a:rPr>
              <a:t>d) all of the mentioned</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ANIMATION QUES</a:t>
            </a:r>
          </a:p>
        </p:txBody>
      </p:sp>
    </p:spTree>
  </p:cSld>
  <p:clrMapOvr>
    <a:masterClrMapping/>
  </p:clrMapOvr>
  <p:transition spd="fast">
    <p:cover dir="d"/>
  </p:transition>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62043"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2. C</a:t>
            </a:r>
          </a:p>
        </p:txBody>
      </p:sp>
    </p:spTree>
  </p:cSld>
  <p:clrMapOvr>
    <a:masterClrMapping/>
  </p:clrMapOvr>
  <p:transition spd="fast">
    <p:cover dir="lu"/>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53175"/>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 3.Which of the following css property is used to define a delay before an animation starts?</a:t>
            </a:r>
          </a:p>
          <a:p>
            <a:pPr algn="just">
              <a:lnSpc>
                <a:spcPts val="5233"/>
              </a:lnSpc>
            </a:pPr>
            <a:r>
              <a:rPr lang="en-US" sz="3738">
                <a:solidFill>
                  <a:srgbClr val="000000"/>
                </a:solidFill>
                <a:latin typeface="Poppins"/>
              </a:rPr>
              <a:t>a) transform-delay</a:t>
            </a:r>
          </a:p>
          <a:p>
            <a:pPr algn="just">
              <a:lnSpc>
                <a:spcPts val="5233"/>
              </a:lnSpc>
            </a:pPr>
            <a:r>
              <a:rPr lang="en-US" sz="3738">
                <a:solidFill>
                  <a:srgbClr val="000000"/>
                </a:solidFill>
                <a:latin typeface="Poppins"/>
              </a:rPr>
              <a:t>b) delay-function</a:t>
            </a:r>
          </a:p>
          <a:p>
            <a:pPr algn="just">
              <a:lnSpc>
                <a:spcPts val="5233"/>
              </a:lnSpc>
            </a:pPr>
            <a:r>
              <a:rPr lang="en-US" sz="3738">
                <a:solidFill>
                  <a:srgbClr val="000000"/>
                </a:solidFill>
                <a:latin typeface="Poppins"/>
              </a:rPr>
              <a:t>c) delay-animation</a:t>
            </a:r>
          </a:p>
          <a:p>
            <a:pPr algn="just">
              <a:lnSpc>
                <a:spcPts val="5233"/>
              </a:lnSpc>
              <a:spcBef>
                <a:spcPct val="0"/>
              </a:spcBef>
            </a:pPr>
            <a:r>
              <a:rPr lang="en-US" sz="3738">
                <a:solidFill>
                  <a:srgbClr val="000000"/>
                </a:solidFill>
                <a:latin typeface="Poppins"/>
              </a:rPr>
              <a:t>d) animation-delay</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ANIMATION QUES</a:t>
            </a:r>
          </a:p>
        </p:txBody>
      </p:sp>
    </p:spTree>
  </p:cSld>
  <p:clrMapOvr>
    <a:masterClrMapping/>
  </p:clrMapOvr>
  <p:transition spd="fast">
    <p:cover dir="d"/>
  </p:transition>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62043"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3. D</a:t>
            </a:r>
          </a:p>
        </p:txBody>
      </p:sp>
    </p:spTree>
  </p:cSld>
  <p:clrMapOvr>
    <a:masterClrMapping/>
  </p:clrMapOvr>
  <p:transition spd="fast">
    <p:cover dir="lu"/>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53175"/>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4. Which of the following css property is used to define the time it takes one iteration of an animation to play?</a:t>
            </a:r>
          </a:p>
          <a:p>
            <a:pPr algn="just">
              <a:lnSpc>
                <a:spcPts val="5233"/>
              </a:lnSpc>
            </a:pPr>
            <a:r>
              <a:rPr lang="en-US" sz="3738">
                <a:solidFill>
                  <a:srgbClr val="000000"/>
                </a:solidFill>
                <a:latin typeface="Poppins"/>
              </a:rPr>
              <a:t>a) animation-duration</a:t>
            </a:r>
          </a:p>
          <a:p>
            <a:pPr algn="just">
              <a:lnSpc>
                <a:spcPts val="5233"/>
              </a:lnSpc>
            </a:pPr>
            <a:r>
              <a:rPr lang="en-US" sz="3738">
                <a:solidFill>
                  <a:srgbClr val="000000"/>
                </a:solidFill>
                <a:latin typeface="Poppins"/>
              </a:rPr>
              <a:t>b) animation-time</a:t>
            </a:r>
          </a:p>
          <a:p>
            <a:pPr algn="just">
              <a:lnSpc>
                <a:spcPts val="5233"/>
              </a:lnSpc>
            </a:pPr>
            <a:r>
              <a:rPr lang="en-US" sz="3738">
                <a:solidFill>
                  <a:srgbClr val="000000"/>
                </a:solidFill>
                <a:latin typeface="Poppins"/>
              </a:rPr>
              <a:t>c) animation-value</a:t>
            </a:r>
          </a:p>
          <a:p>
            <a:pPr algn="just">
              <a:lnSpc>
                <a:spcPts val="5233"/>
              </a:lnSpc>
              <a:spcBef>
                <a:spcPct val="0"/>
              </a:spcBef>
            </a:pPr>
            <a:r>
              <a:rPr lang="en-US" sz="3738">
                <a:solidFill>
                  <a:srgbClr val="000000"/>
                </a:solidFill>
                <a:latin typeface="Poppins"/>
              </a:rPr>
              <a:t>d) none of the mentioned</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ANIMATION QUES</a:t>
            </a:r>
          </a:p>
        </p:txBody>
      </p:sp>
    </p:spTree>
  </p:cSld>
  <p:clrMapOvr>
    <a:masterClrMapping/>
  </p:clrMapOvr>
  <p:transition spd="fast">
    <p:cover dir="d"/>
  </p:transition>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62043"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6341821" y="2134012"/>
            <a:ext cx="9394333" cy="3009488"/>
          </a:xfrm>
          <a:prstGeom prst="rect">
            <a:avLst/>
          </a:prstGeom>
        </p:spPr>
        <p:txBody>
          <a:bodyPr anchor="t" rtlCol="false" tIns="0" lIns="0" bIns="0" rIns="0">
            <a:spAutoFit/>
          </a:bodyPr>
          <a:lstStyle/>
          <a:p>
            <a:pPr algn="just">
              <a:lnSpc>
                <a:spcPts val="23539"/>
              </a:lnSpc>
              <a:spcBef>
                <a:spcPct val="0"/>
              </a:spcBef>
            </a:pPr>
            <a:r>
              <a:rPr lang="en-US" sz="16813">
                <a:solidFill>
                  <a:srgbClr val="000000"/>
                </a:solidFill>
                <a:latin typeface="Poppins"/>
              </a:rPr>
              <a:t>4. A</a:t>
            </a:r>
          </a:p>
        </p:txBody>
      </p:sp>
    </p:spTree>
  </p:cSld>
  <p:clrMapOvr>
    <a:masterClrMapping/>
  </p:clrMapOvr>
  <p:transition spd="fast">
    <p:cover dir="l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9525"/>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CONTENT</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t="0" r="-1679"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2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FFFFFF"/>
                </a:solidFill>
                <a:latin typeface="Lato Bold"/>
              </a:rPr>
              <a:t>PPT </a:t>
            </a:r>
          </a:p>
        </p:txBody>
      </p:sp>
      <p:sp>
        <p:nvSpPr>
          <p:cNvPr name="TextBox 11" id="11"/>
          <p:cNvSpPr txBox="true"/>
          <p:nvPr/>
        </p:nvSpPr>
        <p:spPr>
          <a:xfrm rot="0">
            <a:off x="1028700" y="3094116"/>
            <a:ext cx="7226061" cy="3202103"/>
          </a:xfrm>
          <a:prstGeom prst="rect">
            <a:avLst/>
          </a:prstGeom>
        </p:spPr>
        <p:txBody>
          <a:bodyPr anchor="t" rtlCol="false" tIns="0" lIns="0" bIns="0" rIns="0">
            <a:spAutoFit/>
          </a:bodyPr>
          <a:lstStyle/>
          <a:p>
            <a:pPr marL="989300" indent="-494650" lvl="1">
              <a:lnSpc>
                <a:spcPts val="6415"/>
              </a:lnSpc>
              <a:buFont typeface="Arial"/>
              <a:buChar char="•"/>
            </a:pPr>
            <a:r>
              <a:rPr lang="en-US" sz="4582">
                <a:solidFill>
                  <a:srgbClr val="FFFFFF"/>
                </a:solidFill>
                <a:latin typeface="Poppins"/>
              </a:rPr>
              <a:t>Box Model</a:t>
            </a:r>
          </a:p>
          <a:p>
            <a:pPr marL="989300" indent="-494650" lvl="1">
              <a:lnSpc>
                <a:spcPts val="6415"/>
              </a:lnSpc>
              <a:buFont typeface="Arial"/>
              <a:buChar char="•"/>
            </a:pPr>
            <a:r>
              <a:rPr lang="en-US" sz="4582">
                <a:solidFill>
                  <a:srgbClr val="FFFFFF"/>
                </a:solidFill>
                <a:latin typeface="Poppins"/>
              </a:rPr>
              <a:t>Grid layout</a:t>
            </a:r>
          </a:p>
          <a:p>
            <a:pPr marL="989300" indent="-494650" lvl="1">
              <a:lnSpc>
                <a:spcPts val="6415"/>
              </a:lnSpc>
              <a:buFont typeface="Arial"/>
              <a:buChar char="•"/>
            </a:pPr>
            <a:r>
              <a:rPr lang="en-US" sz="4582">
                <a:solidFill>
                  <a:srgbClr val="FFFFFF"/>
                </a:solidFill>
                <a:latin typeface="Poppins"/>
              </a:rPr>
              <a:t>Animations</a:t>
            </a:r>
          </a:p>
          <a:p>
            <a:pPr marL="989300" indent="-494650" lvl="1">
              <a:lnSpc>
                <a:spcPts val="6415"/>
              </a:lnSpc>
              <a:buFont typeface="Arial"/>
              <a:buChar char="•"/>
            </a:pPr>
            <a:r>
              <a:rPr lang="en-US" sz="4582">
                <a:solidFill>
                  <a:srgbClr val="FFFFFF"/>
                </a:solidFill>
                <a:latin typeface="Poppins"/>
              </a:rPr>
              <a:t>Media Query</a:t>
            </a:r>
          </a:p>
        </p:txBody>
      </p:sp>
    </p:spTree>
  </p:cSld>
  <p:clrMapOvr>
    <a:masterClrMapping/>
  </p:clrMapOvr>
  <p:transition spd="slow">
    <p:wipe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7649" y="616719"/>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MEDIA QUERY</a:t>
            </a:r>
          </a:p>
        </p:txBody>
      </p:sp>
      <p:sp>
        <p:nvSpPr>
          <p:cNvPr name="AutoShape 4" id="4"/>
          <p:cNvSpPr/>
          <p:nvPr/>
        </p:nvSpPr>
        <p:spPr>
          <a:xfrm>
            <a:off x="1028700" y="1374006"/>
            <a:ext cx="2618740"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027649" y="8997390"/>
            <a:ext cx="2087283" cy="521821"/>
          </a:xfrm>
          <a:custGeom>
            <a:avLst/>
            <a:gdLst/>
            <a:ahLst/>
            <a:cxnLst/>
            <a:rect r="r" b="b" t="t" l="l"/>
            <a:pathLst>
              <a:path h="521821" w="2087283">
                <a:moveTo>
                  <a:pt x="0" y="0"/>
                </a:moveTo>
                <a:lnTo>
                  <a:pt x="2087282" y="0"/>
                </a:lnTo>
                <a:lnTo>
                  <a:pt x="2087282" y="521820"/>
                </a:lnTo>
                <a:lnTo>
                  <a:pt x="0" y="521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3551956" y="73992"/>
            <a:ext cx="7414688" cy="10287000"/>
            <a:chOff x="0" y="0"/>
            <a:chExt cx="1952840" cy="2709333"/>
          </a:xfrm>
        </p:grpSpPr>
        <p:sp>
          <p:nvSpPr>
            <p:cNvPr name="Freeform 7" id="7"/>
            <p:cNvSpPr/>
            <p:nvPr/>
          </p:nvSpPr>
          <p:spPr>
            <a:xfrm flipH="false" flipV="false" rot="0">
              <a:off x="0" y="0"/>
              <a:ext cx="1952840" cy="2709333"/>
            </a:xfrm>
            <a:custGeom>
              <a:avLst/>
              <a:gdLst/>
              <a:ahLst/>
              <a:cxnLst/>
              <a:rect r="r" b="b" t="t" l="l"/>
              <a:pathLst>
                <a:path h="2709333" w="1952840">
                  <a:moveTo>
                    <a:pt x="0" y="0"/>
                  </a:moveTo>
                  <a:lnTo>
                    <a:pt x="1952840" y="0"/>
                  </a:lnTo>
                  <a:lnTo>
                    <a:pt x="1952840" y="2709333"/>
                  </a:lnTo>
                  <a:lnTo>
                    <a:pt x="0" y="2709333"/>
                  </a:lnTo>
                  <a:close/>
                </a:path>
              </a:pathLst>
            </a:custGeom>
            <a:solidFill>
              <a:srgbClr val="593C8F"/>
            </a:solidFill>
          </p:spPr>
        </p:sp>
        <p:sp>
          <p:nvSpPr>
            <p:cNvPr name="TextBox 8" id="8"/>
            <p:cNvSpPr txBox="true"/>
            <p:nvPr/>
          </p:nvSpPr>
          <p:spPr>
            <a:xfrm>
              <a:off x="0" y="-47625"/>
              <a:ext cx="1952840"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358532" y="1988156"/>
            <a:ext cx="862961" cy="8629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1911956"/>
            <a:ext cx="9456813" cy="6174043"/>
          </a:xfrm>
          <a:prstGeom prst="rect">
            <a:avLst/>
          </a:prstGeom>
        </p:spPr>
        <p:txBody>
          <a:bodyPr anchor="t" rtlCol="false" tIns="0" lIns="0" bIns="0" rIns="0">
            <a:spAutoFit/>
          </a:bodyPr>
          <a:lstStyle/>
          <a:p>
            <a:pPr algn="just">
              <a:lnSpc>
                <a:spcPts val="4098"/>
              </a:lnSpc>
            </a:pPr>
            <a:r>
              <a:rPr lang="en-US" sz="2927">
                <a:solidFill>
                  <a:srgbClr val="000000"/>
                </a:solidFill>
                <a:latin typeface="Poppins"/>
              </a:rPr>
              <a:t>Media que</a:t>
            </a:r>
            <a:r>
              <a:rPr lang="en-US" sz="2927">
                <a:solidFill>
                  <a:srgbClr val="000000"/>
                </a:solidFill>
                <a:latin typeface="Poppins"/>
              </a:rPr>
              <a:t>ries can be used to check many things, such as:</a:t>
            </a:r>
          </a:p>
          <a:p>
            <a:pPr algn="just" marL="632031" indent="-316015" lvl="1">
              <a:lnSpc>
                <a:spcPts val="4098"/>
              </a:lnSpc>
              <a:buFont typeface="Arial"/>
              <a:buChar char="•"/>
            </a:pPr>
            <a:r>
              <a:rPr lang="en-US" sz="2927">
                <a:solidFill>
                  <a:srgbClr val="000000"/>
                </a:solidFill>
                <a:latin typeface="Poppins"/>
              </a:rPr>
              <a:t>width and height of the viewport</a:t>
            </a:r>
          </a:p>
          <a:p>
            <a:pPr algn="just" marL="632031" indent="-316015" lvl="1">
              <a:lnSpc>
                <a:spcPts val="4098"/>
              </a:lnSpc>
              <a:buFont typeface="Arial"/>
              <a:buChar char="•"/>
            </a:pPr>
            <a:r>
              <a:rPr lang="en-US" sz="2927">
                <a:solidFill>
                  <a:srgbClr val="000000"/>
                </a:solidFill>
                <a:latin typeface="Poppins"/>
              </a:rPr>
              <a:t>width and height of the device</a:t>
            </a:r>
          </a:p>
          <a:p>
            <a:pPr algn="just" marL="632031" indent="-316015" lvl="1">
              <a:lnSpc>
                <a:spcPts val="4098"/>
              </a:lnSpc>
              <a:buFont typeface="Arial"/>
              <a:buChar char="•"/>
            </a:pPr>
            <a:r>
              <a:rPr lang="en-US" sz="2927">
                <a:solidFill>
                  <a:srgbClr val="000000"/>
                </a:solidFill>
                <a:latin typeface="Poppins"/>
              </a:rPr>
              <a:t>orientation (is the tablet/phone in landscape or portrait mode?)</a:t>
            </a:r>
          </a:p>
          <a:p>
            <a:pPr algn="just" marL="632031" indent="-316015" lvl="1">
              <a:lnSpc>
                <a:spcPts val="4098"/>
              </a:lnSpc>
              <a:buFont typeface="Arial"/>
              <a:buChar char="•"/>
            </a:pPr>
            <a:r>
              <a:rPr lang="en-US" sz="2927">
                <a:solidFill>
                  <a:srgbClr val="000000"/>
                </a:solidFill>
                <a:latin typeface="Poppins"/>
              </a:rPr>
              <a:t>resolution</a:t>
            </a:r>
          </a:p>
          <a:p>
            <a:pPr algn="just">
              <a:lnSpc>
                <a:spcPts val="4098"/>
              </a:lnSpc>
            </a:pPr>
            <a:r>
              <a:rPr lang="en-US" sz="2927">
                <a:solidFill>
                  <a:srgbClr val="000000"/>
                </a:solidFill>
                <a:latin typeface="Poppins"/>
              </a:rPr>
              <a:t>Using media queries are a popular technique for delivering a tailored style sheet to desktops, laptops, tablets, and mobile phones (such as iPhone and Android phones).</a:t>
            </a:r>
          </a:p>
          <a:p>
            <a:pPr algn="just">
              <a:lnSpc>
                <a:spcPts val="4098"/>
              </a:lnSpc>
              <a:spcBef>
                <a:spcPct val="0"/>
              </a:spcBef>
            </a:pPr>
          </a:p>
        </p:txBody>
      </p:sp>
      <p:grpSp>
        <p:nvGrpSpPr>
          <p:cNvPr name="Group 13" id="13"/>
          <p:cNvGrpSpPr/>
          <p:nvPr/>
        </p:nvGrpSpPr>
        <p:grpSpPr>
          <a:xfrm rot="0">
            <a:off x="14368057" y="4833637"/>
            <a:ext cx="862961" cy="8629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358532" y="7654519"/>
            <a:ext cx="862961" cy="86296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cover dir="d"/>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620632" y="5235871"/>
            <a:ext cx="16230600" cy="3104136"/>
            <a:chOff x="0" y="0"/>
            <a:chExt cx="4274726" cy="817550"/>
          </a:xfrm>
        </p:grpSpPr>
        <p:sp>
          <p:nvSpPr>
            <p:cNvPr name="Freeform 4" id="4"/>
            <p:cNvSpPr/>
            <p:nvPr/>
          </p:nvSpPr>
          <p:spPr>
            <a:xfrm flipH="false" flipV="false" rot="0">
              <a:off x="0" y="0"/>
              <a:ext cx="4274726" cy="817550"/>
            </a:xfrm>
            <a:custGeom>
              <a:avLst/>
              <a:gdLst/>
              <a:ahLst/>
              <a:cxnLst/>
              <a:rect r="r" b="b" t="t" l="l"/>
              <a:pathLst>
                <a:path h="817550" w="4274726">
                  <a:moveTo>
                    <a:pt x="0" y="0"/>
                  </a:moveTo>
                  <a:lnTo>
                    <a:pt x="4274726" y="0"/>
                  </a:lnTo>
                  <a:lnTo>
                    <a:pt x="4274726" y="817550"/>
                  </a:lnTo>
                  <a:lnTo>
                    <a:pt x="0" y="817550"/>
                  </a:lnTo>
                  <a:close/>
                </a:path>
              </a:pathLst>
            </a:custGeom>
            <a:solidFill>
              <a:srgbClr val="593C8F"/>
            </a:solidFill>
          </p:spPr>
        </p:sp>
        <p:sp>
          <p:nvSpPr>
            <p:cNvPr name="TextBox 5" id="5"/>
            <p:cNvSpPr txBox="true"/>
            <p:nvPr/>
          </p:nvSpPr>
          <p:spPr>
            <a:xfrm>
              <a:off x="0" y="-47625"/>
              <a:ext cx="4274726" cy="8651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6305" y="942975"/>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MEDIA QUERY SYNTAX</a:t>
            </a:r>
          </a:p>
        </p:txBody>
      </p:sp>
      <p:sp>
        <p:nvSpPr>
          <p:cNvPr name="AutoShape 7" id="7"/>
          <p:cNvSpPr/>
          <p:nvPr/>
        </p:nvSpPr>
        <p:spPr>
          <a:xfrm flipV="true">
            <a:off x="4934488" y="1802351"/>
            <a:ext cx="5025481" cy="2085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660570" y="2140456"/>
            <a:ext cx="12992027" cy="7385238"/>
          </a:xfrm>
          <a:prstGeom prst="rect">
            <a:avLst/>
          </a:prstGeom>
        </p:spPr>
        <p:txBody>
          <a:bodyPr anchor="t" rtlCol="false" tIns="0" lIns="0" bIns="0" rIns="0">
            <a:spAutoFit/>
          </a:bodyPr>
          <a:lstStyle/>
          <a:p>
            <a:pPr algn="just">
              <a:lnSpc>
                <a:spcPts val="4213"/>
              </a:lnSpc>
            </a:pPr>
            <a:r>
              <a:rPr lang="en-US" sz="3009">
                <a:solidFill>
                  <a:srgbClr val="000000"/>
                </a:solidFill>
                <a:latin typeface="Poppins"/>
              </a:rPr>
              <a:t>A media query consists of a media type and can contain one or more expressions, which resolve to either true or false.</a:t>
            </a:r>
          </a:p>
          <a:p>
            <a:pPr algn="just">
              <a:lnSpc>
                <a:spcPts val="4213"/>
              </a:lnSpc>
            </a:pPr>
          </a:p>
          <a:p>
            <a:pPr algn="just">
              <a:lnSpc>
                <a:spcPts val="4213"/>
              </a:lnSpc>
            </a:pPr>
            <a:r>
              <a:rPr lang="en-US" sz="3009">
                <a:solidFill>
                  <a:srgbClr val="000000"/>
                </a:solidFill>
                <a:latin typeface="Poppins"/>
              </a:rPr>
              <a:t>@media not|only mediatype and (expressions) {</a:t>
            </a:r>
          </a:p>
          <a:p>
            <a:pPr algn="just">
              <a:lnSpc>
                <a:spcPts val="4213"/>
              </a:lnSpc>
            </a:pPr>
            <a:r>
              <a:rPr lang="en-US" sz="3009">
                <a:solidFill>
                  <a:srgbClr val="000000"/>
                </a:solidFill>
                <a:latin typeface="Poppins"/>
              </a:rPr>
              <a:t>  CSS-Code;</a:t>
            </a:r>
          </a:p>
          <a:p>
            <a:pPr algn="just">
              <a:lnSpc>
                <a:spcPts val="4213"/>
              </a:lnSpc>
            </a:pPr>
            <a:r>
              <a:rPr lang="en-US" sz="3009">
                <a:solidFill>
                  <a:srgbClr val="000000"/>
                </a:solidFill>
                <a:latin typeface="Poppins"/>
              </a:rPr>
              <a:t>}</a:t>
            </a:r>
          </a:p>
          <a:p>
            <a:pPr algn="just">
              <a:lnSpc>
                <a:spcPts val="4213"/>
              </a:lnSpc>
            </a:pPr>
          </a:p>
          <a:p>
            <a:pPr algn="just">
              <a:lnSpc>
                <a:spcPts val="4213"/>
              </a:lnSpc>
            </a:pPr>
            <a:r>
              <a:rPr lang="en-US" sz="3009">
                <a:solidFill>
                  <a:srgbClr val="000000"/>
                </a:solidFill>
                <a:latin typeface="Poppins"/>
              </a:rPr>
              <a:t>The result of the query is true if the specified media type matches the type of device the document is being displayed on and all expressions in the media query are true. When a media query is true, the corresponding style sheet or style rules are applied, following the normal cascading rules.</a:t>
            </a:r>
          </a:p>
          <a:p>
            <a:pPr algn="just">
              <a:lnSpc>
                <a:spcPts val="4213"/>
              </a:lnSpc>
              <a:spcBef>
                <a:spcPct val="0"/>
              </a:spcBef>
            </a:pPr>
            <a:r>
              <a:rPr lang="en-US" sz="3009">
                <a:solidFill>
                  <a:srgbClr val="000000"/>
                </a:solidFill>
                <a:latin typeface="Poppins"/>
              </a:rPr>
              <a:t>Unless you use the not or only operators, the media type is optional and the all type will be implied.</a:t>
            </a:r>
          </a:p>
        </p:txBody>
      </p:sp>
    </p:spTree>
  </p:cSld>
  <p:clrMapOvr>
    <a:masterClrMapping/>
  </p:clrMapOvr>
  <p:transition spd="slow">
    <p:cover dir="ru"/>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620632" y="5235871"/>
            <a:ext cx="16230600" cy="3104136"/>
            <a:chOff x="0" y="0"/>
            <a:chExt cx="4274726" cy="817550"/>
          </a:xfrm>
        </p:grpSpPr>
        <p:sp>
          <p:nvSpPr>
            <p:cNvPr name="Freeform 4" id="4"/>
            <p:cNvSpPr/>
            <p:nvPr/>
          </p:nvSpPr>
          <p:spPr>
            <a:xfrm flipH="false" flipV="false" rot="0">
              <a:off x="0" y="0"/>
              <a:ext cx="4274726" cy="817550"/>
            </a:xfrm>
            <a:custGeom>
              <a:avLst/>
              <a:gdLst/>
              <a:ahLst/>
              <a:cxnLst/>
              <a:rect r="r" b="b" t="t" l="l"/>
              <a:pathLst>
                <a:path h="817550" w="4274726">
                  <a:moveTo>
                    <a:pt x="0" y="0"/>
                  </a:moveTo>
                  <a:lnTo>
                    <a:pt x="4274726" y="0"/>
                  </a:lnTo>
                  <a:lnTo>
                    <a:pt x="4274726" y="817550"/>
                  </a:lnTo>
                  <a:lnTo>
                    <a:pt x="0" y="817550"/>
                  </a:lnTo>
                  <a:close/>
                </a:path>
              </a:pathLst>
            </a:custGeom>
            <a:solidFill>
              <a:srgbClr val="593C8F"/>
            </a:solidFill>
          </p:spPr>
        </p:sp>
        <p:sp>
          <p:nvSpPr>
            <p:cNvPr name="TextBox 5" id="5"/>
            <p:cNvSpPr txBox="true"/>
            <p:nvPr/>
          </p:nvSpPr>
          <p:spPr>
            <a:xfrm>
              <a:off x="0" y="-47625"/>
              <a:ext cx="4274726" cy="8651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36305" y="942975"/>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MEDIA QUERY SYNTAX</a:t>
            </a:r>
          </a:p>
        </p:txBody>
      </p:sp>
      <p:sp>
        <p:nvSpPr>
          <p:cNvPr name="AutoShape 7" id="7"/>
          <p:cNvSpPr/>
          <p:nvPr/>
        </p:nvSpPr>
        <p:spPr>
          <a:xfrm flipV="true">
            <a:off x="4934488" y="1802351"/>
            <a:ext cx="5025481" cy="2085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514256" y="1873062"/>
            <a:ext cx="12992027" cy="7385238"/>
          </a:xfrm>
          <a:prstGeom prst="rect">
            <a:avLst/>
          </a:prstGeom>
        </p:spPr>
        <p:txBody>
          <a:bodyPr anchor="t" rtlCol="false" tIns="0" lIns="0" bIns="0" rIns="0">
            <a:spAutoFit/>
          </a:bodyPr>
          <a:lstStyle/>
          <a:p>
            <a:pPr algn="just">
              <a:lnSpc>
                <a:spcPts val="4213"/>
              </a:lnSpc>
            </a:pPr>
            <a:r>
              <a:rPr lang="en-US" sz="3009">
                <a:solidFill>
                  <a:srgbClr val="000000"/>
                </a:solidFill>
                <a:latin typeface="Poppins"/>
              </a:rPr>
              <a:t>A media query consists of a media type and can contain one or more expressions, which resolve to either true or false.</a:t>
            </a:r>
          </a:p>
          <a:p>
            <a:pPr algn="just">
              <a:lnSpc>
                <a:spcPts val="4213"/>
              </a:lnSpc>
            </a:pPr>
            <a:r>
              <a:rPr lang="en-US" sz="3009">
                <a:solidFill>
                  <a:srgbClr val="000000"/>
                </a:solidFill>
                <a:latin typeface="Poppins"/>
              </a:rPr>
              <a:t>@media not|only mediatype and (expressions) {</a:t>
            </a:r>
          </a:p>
          <a:p>
            <a:pPr algn="just">
              <a:lnSpc>
                <a:spcPts val="4213"/>
              </a:lnSpc>
            </a:pPr>
            <a:r>
              <a:rPr lang="en-US" sz="3009">
                <a:solidFill>
                  <a:srgbClr val="000000"/>
                </a:solidFill>
                <a:latin typeface="Poppins"/>
              </a:rPr>
              <a:t> CSS-Code;</a:t>
            </a:r>
          </a:p>
          <a:p>
            <a:pPr algn="just">
              <a:lnSpc>
                <a:spcPts val="4213"/>
              </a:lnSpc>
            </a:pPr>
            <a:r>
              <a:rPr lang="en-US" sz="3009">
                <a:solidFill>
                  <a:srgbClr val="000000"/>
                </a:solidFill>
                <a:latin typeface="Poppins"/>
              </a:rPr>
              <a:t>}</a:t>
            </a:r>
          </a:p>
          <a:p>
            <a:pPr algn="just">
              <a:lnSpc>
                <a:spcPts val="4213"/>
              </a:lnSpc>
            </a:pPr>
          </a:p>
          <a:p>
            <a:pPr algn="just">
              <a:lnSpc>
                <a:spcPts val="4213"/>
              </a:lnSpc>
            </a:pPr>
            <a:r>
              <a:rPr lang="en-US" sz="3009">
                <a:solidFill>
                  <a:srgbClr val="000000"/>
                </a:solidFill>
                <a:latin typeface="Poppins"/>
              </a:rPr>
              <a:t>The result of the query is true if the specified media type matches the type of device the document is being displayed on and all expressions in the media query are true. When a media query is true, the corresponding style sheet or style rules are applied, following the normal cascading rules.</a:t>
            </a:r>
          </a:p>
          <a:p>
            <a:pPr algn="just">
              <a:lnSpc>
                <a:spcPts val="4213"/>
              </a:lnSpc>
            </a:pPr>
            <a:r>
              <a:rPr lang="en-US" sz="3009">
                <a:solidFill>
                  <a:srgbClr val="000000"/>
                </a:solidFill>
                <a:latin typeface="Poppins"/>
              </a:rPr>
              <a:t>Unless you use the not or only operators, the media type is optional and the all type will be implied.</a:t>
            </a:r>
          </a:p>
          <a:p>
            <a:pPr algn="just">
              <a:lnSpc>
                <a:spcPts val="4213"/>
              </a:lnSpc>
              <a:spcBef>
                <a:spcPct val="0"/>
              </a:spcBef>
            </a:pPr>
          </a:p>
        </p:txBody>
      </p:sp>
    </p:spTree>
  </p:cSld>
  <p:clrMapOvr>
    <a:masterClrMapping/>
  </p:clrMapOvr>
  <p:transition spd="fast">
    <p:push dir="u"/>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616473" y="17383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262018"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8444" y="2250978"/>
            <a:ext cx="14029213" cy="6864447"/>
          </a:xfrm>
          <a:custGeom>
            <a:avLst/>
            <a:gdLst/>
            <a:ahLst/>
            <a:cxnLst/>
            <a:rect r="r" b="b" t="t" l="l"/>
            <a:pathLst>
              <a:path h="6864447" w="14029213">
                <a:moveTo>
                  <a:pt x="0" y="0"/>
                </a:moveTo>
                <a:lnTo>
                  <a:pt x="14029212" y="0"/>
                </a:lnTo>
                <a:lnTo>
                  <a:pt x="14029212" y="6864447"/>
                </a:lnTo>
                <a:lnTo>
                  <a:pt x="0" y="6864447"/>
                </a:lnTo>
                <a:lnTo>
                  <a:pt x="0" y="0"/>
                </a:lnTo>
                <a:close/>
              </a:path>
            </a:pathLst>
          </a:custGeom>
          <a:blipFill>
            <a:blip r:embed="rId2"/>
            <a:stretch>
              <a:fillRect l="0" t="0" r="0" b="0"/>
            </a:stretch>
          </a:blipFill>
        </p:spPr>
      </p:sp>
      <p:sp>
        <p:nvSpPr>
          <p:cNvPr name="TextBox 7" id="7"/>
          <p:cNvSpPr txBox="true"/>
          <p:nvPr/>
        </p:nvSpPr>
        <p:spPr>
          <a:xfrm rot="0">
            <a:off x="7177741" y="9810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MEDIA QUERY</a:t>
            </a:r>
          </a:p>
        </p:txBody>
      </p:sp>
    </p:spTree>
  </p:cSld>
  <p:clrMapOvr>
    <a:masterClrMapping/>
  </p:clrMapOvr>
  <p:transition spd="slow">
    <p:cover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4000"/>
            </a:blip>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8284369" y="8857308"/>
            <a:ext cx="14455330" cy="697209"/>
          </a:xfrm>
          <a:prstGeom prst="rect">
            <a:avLst/>
          </a:prstGeom>
        </p:spPr>
        <p:txBody>
          <a:bodyPr anchor="t" rtlCol="false" tIns="0" lIns="0" bIns="0" rIns="0">
            <a:spAutoFit/>
          </a:bodyPr>
          <a:lstStyle/>
          <a:p>
            <a:pPr algn="ctr">
              <a:lnSpc>
                <a:spcPts val="5494"/>
              </a:lnSpc>
              <a:spcBef>
                <a:spcPct val="0"/>
              </a:spcBef>
            </a:pPr>
            <a:r>
              <a:rPr lang="en-US" sz="3924">
                <a:solidFill>
                  <a:srgbClr val="000000"/>
                </a:solidFill>
                <a:latin typeface="Poppins"/>
              </a:rPr>
              <a:t>By Vasundhra</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476200" y="1008540"/>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
        <p:nvSpPr>
          <p:cNvPr name="AutoShape 4" id="4"/>
          <p:cNvSpPr/>
          <p:nvPr/>
        </p:nvSpPr>
        <p:spPr>
          <a:xfrm flipV="true">
            <a:off x="1180925" y="2135317"/>
            <a:ext cx="5690793"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3416573" y="-184444"/>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378235" y="1293352"/>
            <a:ext cx="5162776" cy="2904025"/>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106" t="0" r="-106" b="0"/>
              </a:stretch>
            </a:blipFill>
          </p:spPr>
        </p:sp>
      </p:grpSp>
      <p:grpSp>
        <p:nvGrpSpPr>
          <p:cNvPr name="Group 10" id="10"/>
          <p:cNvGrpSpPr>
            <a:grpSpLocks noChangeAspect="true"/>
          </p:cNvGrpSpPr>
          <p:nvPr/>
        </p:nvGrpSpPr>
        <p:grpSpPr>
          <a:xfrm rot="0">
            <a:off x="12359185" y="5820965"/>
            <a:ext cx="5239785" cy="2947342"/>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597" r="0" b="-1597"/>
              </a:stretch>
            </a:blipFill>
          </p:spPr>
        </p:sp>
      </p:grpSp>
      <p:sp>
        <p:nvSpPr>
          <p:cNvPr name="Freeform 12" id="12"/>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180861" y="2441602"/>
            <a:ext cx="10746198" cy="219392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Poppins"/>
              </a:rPr>
              <a:t>The CSS box model as a whole applies to block boxes and defines how the different parts of a box — margin, border, padding, and content — work together to create a box that you can see on a page. Inline boxes use just some of the behavior defined in the box model.</a:t>
            </a:r>
          </a:p>
        </p:txBody>
      </p:sp>
      <p:sp>
        <p:nvSpPr>
          <p:cNvPr name="TextBox 14" id="14"/>
          <p:cNvSpPr txBox="true"/>
          <p:nvPr/>
        </p:nvSpPr>
        <p:spPr>
          <a:xfrm rot="0">
            <a:off x="1180861" y="4749827"/>
            <a:ext cx="10746198" cy="3547110"/>
          </a:xfrm>
          <a:prstGeom prst="rect">
            <a:avLst/>
          </a:prstGeom>
        </p:spPr>
        <p:txBody>
          <a:bodyPr anchor="t" rtlCol="false" tIns="0" lIns="0" bIns="0" rIns="0">
            <a:spAutoFit/>
          </a:bodyPr>
          <a:lstStyle/>
          <a:p>
            <a:pPr algn="just">
              <a:lnSpc>
                <a:spcPts val="3990"/>
              </a:lnSpc>
            </a:pPr>
            <a:r>
              <a:rPr lang="en-US" sz="2850" u="sng">
                <a:solidFill>
                  <a:srgbClr val="9F60E2"/>
                </a:solidFill>
                <a:latin typeface="Poppins Bold"/>
                <a:hlinkClick r:id="rId7" tooltip="https://developer.mozilla.org/en-US/docs/Learn/CSS/Building_blocks/The_box_model#block_and_inline_boxes"/>
              </a:rPr>
              <a:t>Block and inline boxes</a:t>
            </a:r>
          </a:p>
          <a:p>
            <a:pPr algn="just">
              <a:lnSpc>
                <a:spcPts val="3990"/>
              </a:lnSpc>
            </a:pPr>
            <a:r>
              <a:rPr lang="en-US" sz="2850">
                <a:solidFill>
                  <a:srgbClr val="000000"/>
                </a:solidFill>
                <a:latin typeface="Poppins"/>
              </a:rPr>
              <a:t>In CSS we have several types of boxes that generally fit into the categories of block boxes and inline boxes. The type refers to how the box behaves in terms of page flow and in relation to other boxes on the page. Boxes have an inner display type and an outer display type.</a:t>
            </a:r>
          </a:p>
          <a:p>
            <a:pPr algn="just">
              <a:lnSpc>
                <a:spcPts val="3990"/>
              </a:lnSpc>
              <a:spcBef>
                <a:spcPct val="0"/>
              </a:spcBef>
            </a:pP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455002" y="1717296"/>
            <a:ext cx="7804298" cy="7316530"/>
          </a:xfrm>
          <a:custGeom>
            <a:avLst/>
            <a:gdLst/>
            <a:ahLst/>
            <a:cxnLst/>
            <a:rect r="r" b="b" t="t" l="l"/>
            <a:pathLst>
              <a:path h="7316530" w="7804298">
                <a:moveTo>
                  <a:pt x="0" y="0"/>
                </a:moveTo>
                <a:lnTo>
                  <a:pt x="7804298" y="0"/>
                </a:lnTo>
                <a:lnTo>
                  <a:pt x="7804298" y="7316530"/>
                </a:lnTo>
                <a:lnTo>
                  <a:pt x="0" y="7316530"/>
                </a:lnTo>
                <a:lnTo>
                  <a:pt x="0" y="0"/>
                </a:lnTo>
                <a:close/>
              </a:path>
            </a:pathLst>
          </a:custGeom>
          <a:blipFill>
            <a:blip r:embed="rId3"/>
            <a:stretch>
              <a:fillRect l="0" t="0" r="0" b="0"/>
            </a:stretch>
          </a:blipFill>
        </p:spPr>
      </p:sp>
      <p:sp>
        <p:nvSpPr>
          <p:cNvPr name="TextBox 8" id="8"/>
          <p:cNvSpPr txBox="true"/>
          <p:nvPr/>
        </p:nvSpPr>
        <p:spPr>
          <a:xfrm rot="0">
            <a:off x="1028700" y="2975235"/>
            <a:ext cx="7380923" cy="6499700"/>
          </a:xfrm>
          <a:prstGeom prst="rect">
            <a:avLst/>
          </a:prstGeom>
        </p:spPr>
        <p:txBody>
          <a:bodyPr anchor="t" rtlCol="false" tIns="0" lIns="0" bIns="0" rIns="0">
            <a:spAutoFit/>
          </a:bodyPr>
          <a:lstStyle/>
          <a:p>
            <a:pPr algn="just">
              <a:lnSpc>
                <a:spcPts val="2948"/>
              </a:lnSpc>
            </a:pPr>
            <a:r>
              <a:rPr lang="en-US" sz="2106">
                <a:solidFill>
                  <a:srgbClr val="000000"/>
                </a:solidFill>
                <a:latin typeface="Poppins"/>
              </a:rPr>
              <a:t> Making up a block box in CSS we have the:</a:t>
            </a:r>
          </a:p>
          <a:p>
            <a:pPr algn="just" marL="476341" indent="-238171" lvl="1">
              <a:lnSpc>
                <a:spcPts val="3088"/>
              </a:lnSpc>
              <a:buFont typeface="Arial"/>
              <a:buChar char="•"/>
            </a:pPr>
            <a:r>
              <a:rPr lang="en-US" sz="2206">
                <a:solidFill>
                  <a:srgbClr val="000000"/>
                </a:solidFill>
                <a:latin typeface="Poppins Bold"/>
              </a:rPr>
              <a:t>Content box:</a:t>
            </a:r>
            <a:r>
              <a:rPr lang="en-US" sz="2206">
                <a:solidFill>
                  <a:srgbClr val="000000"/>
                </a:solidFill>
                <a:latin typeface="Poppins"/>
              </a:rPr>
              <a:t> The area where your content is displayed; size it using properties like </a:t>
            </a:r>
            <a:r>
              <a:rPr lang="en-US" sz="2206" u="sng">
                <a:solidFill>
                  <a:srgbClr val="000000"/>
                </a:solidFill>
                <a:latin typeface="Poppins"/>
                <a:hlinkClick r:id="rId4" tooltip="https://developer.mozilla.org/en-US/docs/Web/CSS/inline-size"/>
              </a:rPr>
              <a:t>inline-size</a:t>
            </a:r>
            <a:r>
              <a:rPr lang="en-US" sz="2206">
                <a:solidFill>
                  <a:srgbClr val="000000"/>
                </a:solidFill>
                <a:latin typeface="Poppins"/>
              </a:rPr>
              <a:t> and </a:t>
            </a:r>
            <a:r>
              <a:rPr lang="en-US" sz="2206" u="sng">
                <a:solidFill>
                  <a:srgbClr val="000000"/>
                </a:solidFill>
                <a:latin typeface="Poppins"/>
                <a:hlinkClick r:id="rId5" tooltip="https://developer.mozilla.org/en-US/docs/Web/CSS/block-size"/>
              </a:rPr>
              <a:t>block-size</a:t>
            </a:r>
            <a:r>
              <a:rPr lang="en-US" sz="2206">
                <a:solidFill>
                  <a:srgbClr val="000000"/>
                </a:solidFill>
                <a:latin typeface="Poppins"/>
              </a:rPr>
              <a:t> or </a:t>
            </a:r>
            <a:r>
              <a:rPr lang="en-US" sz="2206" u="sng">
                <a:solidFill>
                  <a:srgbClr val="000000"/>
                </a:solidFill>
                <a:latin typeface="Poppins"/>
                <a:hlinkClick r:id="rId6" tooltip="https://developer.mozilla.org/en-US/docs/Web/CSS/width"/>
              </a:rPr>
              <a:t>width</a:t>
            </a:r>
            <a:r>
              <a:rPr lang="en-US" sz="2206">
                <a:solidFill>
                  <a:srgbClr val="000000"/>
                </a:solidFill>
                <a:latin typeface="Poppins"/>
              </a:rPr>
              <a:t> and </a:t>
            </a:r>
            <a:r>
              <a:rPr lang="en-US" sz="2206" u="sng">
                <a:solidFill>
                  <a:srgbClr val="000000"/>
                </a:solidFill>
                <a:latin typeface="Poppins"/>
                <a:hlinkClick r:id="rId7" tooltip="https://developer.mozilla.org/en-US/docs/Web/CSS/height"/>
              </a:rPr>
              <a:t>height</a:t>
            </a:r>
            <a:r>
              <a:rPr lang="en-US" sz="2206">
                <a:solidFill>
                  <a:srgbClr val="000000"/>
                </a:solidFill>
                <a:latin typeface="Poppins"/>
              </a:rPr>
              <a:t>.</a:t>
            </a:r>
          </a:p>
          <a:p>
            <a:pPr algn="just" marL="497931" indent="-248965" lvl="1">
              <a:lnSpc>
                <a:spcPts val="3228"/>
              </a:lnSpc>
              <a:buFont typeface="Arial"/>
              <a:buChar char="•"/>
            </a:pPr>
            <a:r>
              <a:rPr lang="en-US" sz="2306">
                <a:solidFill>
                  <a:srgbClr val="000000"/>
                </a:solidFill>
                <a:latin typeface="Poppins Bold"/>
              </a:rPr>
              <a:t>Padding box:</a:t>
            </a:r>
            <a:r>
              <a:rPr lang="en-US" sz="2306">
                <a:solidFill>
                  <a:srgbClr val="000000"/>
                </a:solidFill>
                <a:latin typeface="Poppins"/>
              </a:rPr>
              <a:t> The padding sits around the content as white space; size it using </a:t>
            </a:r>
            <a:r>
              <a:rPr lang="en-US" sz="2306" u="sng">
                <a:solidFill>
                  <a:srgbClr val="000000"/>
                </a:solidFill>
                <a:latin typeface="Poppins"/>
                <a:hlinkClick r:id="rId8" tooltip="https://developer.mozilla.org/en-US/docs/Web/CSS/padding"/>
              </a:rPr>
              <a:t>padding</a:t>
            </a:r>
            <a:r>
              <a:rPr lang="en-US" sz="2306">
                <a:solidFill>
                  <a:srgbClr val="000000"/>
                </a:solidFill>
                <a:latin typeface="Poppins"/>
              </a:rPr>
              <a:t> and related properties.</a:t>
            </a:r>
          </a:p>
          <a:p>
            <a:pPr algn="just" marL="519520" indent="-259760" lvl="1">
              <a:lnSpc>
                <a:spcPts val="3368"/>
              </a:lnSpc>
              <a:buFont typeface="Arial"/>
              <a:buChar char="•"/>
            </a:pPr>
            <a:r>
              <a:rPr lang="en-US" sz="2406">
                <a:solidFill>
                  <a:srgbClr val="000000"/>
                </a:solidFill>
                <a:latin typeface="Poppins Bold"/>
              </a:rPr>
              <a:t>Border box:</a:t>
            </a:r>
            <a:r>
              <a:rPr lang="en-US" sz="2406">
                <a:solidFill>
                  <a:srgbClr val="000000"/>
                </a:solidFill>
                <a:latin typeface="Poppins"/>
              </a:rPr>
              <a:t> The border box wraps the content and any padding; size it using </a:t>
            </a:r>
            <a:r>
              <a:rPr lang="en-US" sz="2406" u="sng">
                <a:solidFill>
                  <a:srgbClr val="000000"/>
                </a:solidFill>
                <a:latin typeface="Poppins"/>
                <a:hlinkClick r:id="rId9" tooltip="https://developer.mozilla.org/en-US/docs/Web/CSS/border"/>
              </a:rPr>
              <a:t>border</a:t>
            </a:r>
            <a:r>
              <a:rPr lang="en-US" sz="2406">
                <a:solidFill>
                  <a:srgbClr val="000000"/>
                </a:solidFill>
                <a:latin typeface="Poppins"/>
              </a:rPr>
              <a:t> and related properties.</a:t>
            </a:r>
          </a:p>
          <a:p>
            <a:pPr algn="just" marL="519520" indent="-259760" lvl="1">
              <a:lnSpc>
                <a:spcPts val="3368"/>
              </a:lnSpc>
              <a:buFont typeface="Arial"/>
              <a:buChar char="•"/>
            </a:pPr>
            <a:r>
              <a:rPr lang="en-US" sz="2406">
                <a:solidFill>
                  <a:srgbClr val="000000"/>
                </a:solidFill>
                <a:latin typeface="Poppins Bold"/>
              </a:rPr>
              <a:t>Margin box:</a:t>
            </a:r>
            <a:r>
              <a:rPr lang="en-US" sz="2406">
                <a:solidFill>
                  <a:srgbClr val="000000"/>
                </a:solidFill>
                <a:latin typeface="Poppins"/>
              </a:rPr>
              <a:t> The margin is the outermost layer, wrapping the content, padding, and border as whitespace between this box and other elements; size it using </a:t>
            </a:r>
            <a:r>
              <a:rPr lang="en-US" sz="2406" u="sng">
                <a:solidFill>
                  <a:srgbClr val="000000"/>
                </a:solidFill>
                <a:latin typeface="Poppins"/>
                <a:hlinkClick r:id="rId10" tooltip="https://developer.mozilla.org/en-US/docs/Web/CSS/margin"/>
              </a:rPr>
              <a:t>margin</a:t>
            </a:r>
            <a:r>
              <a:rPr lang="en-US" sz="2406">
                <a:solidFill>
                  <a:srgbClr val="000000"/>
                </a:solidFill>
                <a:latin typeface="Poppins"/>
              </a:rPr>
              <a:t> and related properties.</a:t>
            </a:r>
          </a:p>
          <a:p>
            <a:pPr algn="just">
              <a:lnSpc>
                <a:spcPts val="2948"/>
              </a:lnSpc>
              <a:spcBef>
                <a:spcPct val="0"/>
              </a:spcBef>
            </a:pPr>
          </a:p>
        </p:txBody>
      </p:sp>
      <p:sp>
        <p:nvSpPr>
          <p:cNvPr name="TextBox 9" id="9"/>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11291" y="952500"/>
            <a:ext cx="5584568" cy="830304"/>
          </a:xfrm>
          <a:prstGeom prst="rect">
            <a:avLst/>
          </a:prstGeom>
        </p:spPr>
        <p:txBody>
          <a:bodyPr anchor="t" rtlCol="false" tIns="0" lIns="0" bIns="0" rIns="0">
            <a:spAutoFit/>
          </a:bodyPr>
          <a:lstStyle/>
          <a:p>
            <a:pPr>
              <a:lnSpc>
                <a:spcPts val="6779"/>
              </a:lnSpc>
              <a:spcBef>
                <a:spcPct val="0"/>
              </a:spcBef>
            </a:pPr>
            <a:r>
              <a:rPr lang="en-US" sz="4842">
                <a:solidFill>
                  <a:srgbClr val="593C8F"/>
                </a:solidFill>
                <a:latin typeface="League Spartan"/>
              </a:rPr>
              <a:t>BORDER</a:t>
            </a:r>
          </a:p>
        </p:txBody>
      </p:sp>
      <p:grpSp>
        <p:nvGrpSpPr>
          <p:cNvPr name="Group 7" id="7"/>
          <p:cNvGrpSpPr>
            <a:grpSpLocks noChangeAspect="true"/>
          </p:cNvGrpSpPr>
          <p:nvPr/>
        </p:nvGrpSpPr>
        <p:grpSpPr>
          <a:xfrm rot="0">
            <a:off x="9144000" y="579720"/>
            <a:ext cx="6850188" cy="3853183"/>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339" r="0" b="-9339"/>
              </a:stretch>
            </a:blipFill>
          </p:spPr>
        </p:sp>
      </p:grpSp>
      <p:grpSp>
        <p:nvGrpSpPr>
          <p:cNvPr name="Group 9" id="9"/>
          <p:cNvGrpSpPr>
            <a:grpSpLocks noChangeAspect="true"/>
          </p:cNvGrpSpPr>
          <p:nvPr/>
        </p:nvGrpSpPr>
        <p:grpSpPr>
          <a:xfrm rot="0">
            <a:off x="1028700" y="5889625"/>
            <a:ext cx="6850188" cy="3853183"/>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265" r="0" b="-9265"/>
              </a:stretch>
            </a:blipFill>
          </p:spPr>
        </p:sp>
      </p:grpSp>
      <p:sp>
        <p:nvSpPr>
          <p:cNvPr name="TextBox 11" id="11"/>
          <p:cNvSpPr txBox="true"/>
          <p:nvPr/>
        </p:nvSpPr>
        <p:spPr>
          <a:xfrm rot="0">
            <a:off x="9591695" y="6162992"/>
            <a:ext cx="6020979"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TEXT PROPERTIES</a:t>
            </a:r>
          </a:p>
        </p:txBody>
      </p:sp>
      <p:sp>
        <p:nvSpPr>
          <p:cNvPr name="Freeform 12" id="12"/>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87419" y="1962170"/>
            <a:ext cx="6732750" cy="2520315"/>
          </a:xfrm>
          <a:prstGeom prst="rect">
            <a:avLst/>
          </a:prstGeom>
        </p:spPr>
        <p:txBody>
          <a:bodyPr anchor="t" rtlCol="false" tIns="0" lIns="0" bIns="0" rIns="0">
            <a:spAutoFit/>
          </a:bodyPr>
          <a:lstStyle/>
          <a:p>
            <a:pPr>
              <a:lnSpc>
                <a:spcPts val="3359"/>
              </a:lnSpc>
            </a:pPr>
            <a:r>
              <a:rPr lang="en-US" sz="2400">
                <a:solidFill>
                  <a:srgbClr val="000000"/>
                </a:solidFill>
                <a:latin typeface="Poppins"/>
              </a:rPr>
              <a:t>1.  box-shadow: 10px 10px 5px Pink;</a:t>
            </a:r>
          </a:p>
          <a:p>
            <a:pPr>
              <a:lnSpc>
                <a:spcPts val="3359"/>
              </a:lnSpc>
            </a:pPr>
            <a:r>
              <a:rPr lang="en-US" sz="2400">
                <a:solidFill>
                  <a:srgbClr val="000000"/>
                </a:solidFill>
                <a:latin typeface="Poppins"/>
              </a:rPr>
              <a:t>2. border-top-left-radius : 25px;  </a:t>
            </a:r>
          </a:p>
          <a:p>
            <a:pPr>
              <a:lnSpc>
                <a:spcPts val="3359"/>
              </a:lnSpc>
            </a:pPr>
            <a:r>
              <a:rPr lang="en-US" sz="2400">
                <a:solidFill>
                  <a:srgbClr val="000000"/>
                </a:solidFill>
                <a:latin typeface="Poppins"/>
              </a:rPr>
              <a:t>3. border-top-right-radius : 25px;  </a:t>
            </a:r>
          </a:p>
          <a:p>
            <a:pPr>
              <a:lnSpc>
                <a:spcPts val="3359"/>
              </a:lnSpc>
            </a:pPr>
            <a:r>
              <a:rPr lang="en-US" sz="2400">
                <a:solidFill>
                  <a:srgbClr val="000000"/>
                </a:solidFill>
                <a:latin typeface="Poppins"/>
              </a:rPr>
              <a:t>4. border-bottom-left-radius : 25px;  </a:t>
            </a:r>
          </a:p>
          <a:p>
            <a:pPr>
              <a:lnSpc>
                <a:spcPts val="3359"/>
              </a:lnSpc>
            </a:pPr>
            <a:r>
              <a:rPr lang="en-US" sz="2400">
                <a:solidFill>
                  <a:srgbClr val="000000"/>
                </a:solidFill>
                <a:latin typeface="Poppins"/>
              </a:rPr>
              <a:t>5. border-bottom-right-radius :  25px;</a:t>
            </a:r>
          </a:p>
          <a:p>
            <a:pPr>
              <a:lnSpc>
                <a:spcPts val="3359"/>
              </a:lnSpc>
              <a:spcBef>
                <a:spcPct val="0"/>
              </a:spcBef>
            </a:pPr>
          </a:p>
        </p:txBody>
      </p:sp>
      <p:sp>
        <p:nvSpPr>
          <p:cNvPr name="TextBox 14" id="14"/>
          <p:cNvSpPr txBox="true"/>
          <p:nvPr/>
        </p:nvSpPr>
        <p:spPr>
          <a:xfrm rot="0">
            <a:off x="9591695" y="5537502"/>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ABOUT</a:t>
            </a:r>
          </a:p>
        </p:txBody>
      </p:sp>
      <p:sp>
        <p:nvSpPr>
          <p:cNvPr name="TextBox 15" id="15"/>
          <p:cNvSpPr txBox="true"/>
          <p:nvPr/>
        </p:nvSpPr>
        <p:spPr>
          <a:xfrm rot="0">
            <a:off x="9391028" y="6920279"/>
            <a:ext cx="6912873" cy="2939415"/>
          </a:xfrm>
          <a:prstGeom prst="rect">
            <a:avLst/>
          </a:prstGeom>
        </p:spPr>
        <p:txBody>
          <a:bodyPr anchor="t" rtlCol="false" tIns="0" lIns="0" bIns="0" rIns="0">
            <a:spAutoFit/>
          </a:bodyPr>
          <a:lstStyle/>
          <a:p>
            <a:pPr>
              <a:lnSpc>
                <a:spcPts val="3360"/>
              </a:lnSpc>
            </a:pPr>
            <a:r>
              <a:rPr lang="en-US" sz="2400">
                <a:solidFill>
                  <a:srgbClr val="000000"/>
                </a:solidFill>
                <a:latin typeface="Poppins"/>
              </a:rPr>
              <a:t>1.   text-decoration   :  </a:t>
            </a:r>
          </a:p>
          <a:p>
            <a:pPr>
              <a:lnSpc>
                <a:spcPts val="3360"/>
              </a:lnSpc>
            </a:pPr>
            <a:r>
              <a:rPr lang="en-US" sz="2400">
                <a:solidFill>
                  <a:srgbClr val="000000"/>
                </a:solidFill>
                <a:latin typeface="Poppins"/>
              </a:rPr>
              <a:t>2.   text-transform    :   uppercase  / lowercase  / capitalize; </a:t>
            </a:r>
          </a:p>
          <a:p>
            <a:pPr>
              <a:lnSpc>
                <a:spcPts val="3360"/>
              </a:lnSpc>
            </a:pPr>
            <a:r>
              <a:rPr lang="en-US" sz="2400">
                <a:solidFill>
                  <a:srgbClr val="000000"/>
                </a:solidFill>
                <a:latin typeface="Poppins"/>
              </a:rPr>
              <a:t>3.   text-shadow    :  10px 10px 5px Pink;</a:t>
            </a:r>
          </a:p>
          <a:p>
            <a:pPr>
              <a:lnSpc>
                <a:spcPts val="3360"/>
              </a:lnSpc>
            </a:pPr>
            <a:r>
              <a:rPr lang="en-US" sz="2400">
                <a:solidFill>
                  <a:srgbClr val="000000"/>
                </a:solidFill>
                <a:latin typeface="Poppins"/>
              </a:rPr>
              <a:t>4.   word-spacing :    10px;</a:t>
            </a:r>
          </a:p>
          <a:p>
            <a:pPr>
              <a:lnSpc>
                <a:spcPts val="3360"/>
              </a:lnSpc>
            </a:pPr>
            <a:r>
              <a:rPr lang="en-US" sz="2400">
                <a:solidFill>
                  <a:srgbClr val="000000"/>
                </a:solidFill>
                <a:latin typeface="Poppins"/>
              </a:rPr>
              <a:t>5.   letter-spacing   :  10px;</a:t>
            </a:r>
          </a:p>
          <a:p>
            <a:pPr>
              <a:lnSpc>
                <a:spcPts val="3360"/>
              </a:lnSpc>
              <a:spcBef>
                <a:spcPct val="0"/>
              </a:spcBef>
            </a:pPr>
          </a:p>
        </p:txBody>
      </p:sp>
      <p:sp>
        <p:nvSpPr>
          <p:cNvPr name="Freeform 16" id="16"/>
          <p:cNvSpPr/>
          <p:nvPr/>
        </p:nvSpPr>
        <p:spPr>
          <a:xfrm flipH="false" flipV="false" rot="0">
            <a:off x="7368733" y="1704771"/>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549466" y="400654"/>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ABOUT</a:t>
            </a:r>
          </a:p>
        </p:txBody>
      </p:sp>
    </p:spTree>
  </p:cSld>
  <p:clrMapOvr>
    <a:masterClrMapping/>
  </p:clrMapOvr>
  <p:transition spd="fast">
    <p:cover dir="l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65493"/>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1. Which of the following property adds padding to the top of an element?</a:t>
            </a:r>
          </a:p>
          <a:p>
            <a:pPr algn="just">
              <a:lnSpc>
                <a:spcPts val="5233"/>
              </a:lnSpc>
            </a:pPr>
            <a:r>
              <a:rPr lang="en-US" sz="3738">
                <a:solidFill>
                  <a:srgbClr val="000000"/>
                </a:solidFill>
                <a:latin typeface="Poppins"/>
              </a:rPr>
              <a:t>a) height</a:t>
            </a:r>
          </a:p>
          <a:p>
            <a:pPr algn="just">
              <a:lnSpc>
                <a:spcPts val="5233"/>
              </a:lnSpc>
            </a:pPr>
            <a:r>
              <a:rPr lang="en-US" sz="3738">
                <a:solidFill>
                  <a:srgbClr val="000000"/>
                </a:solidFill>
                <a:latin typeface="Poppins"/>
              </a:rPr>
              <a:t>b) padding-height</a:t>
            </a:r>
          </a:p>
          <a:p>
            <a:pPr algn="just">
              <a:lnSpc>
                <a:spcPts val="5233"/>
              </a:lnSpc>
            </a:pPr>
            <a:r>
              <a:rPr lang="en-US" sz="3738">
                <a:solidFill>
                  <a:srgbClr val="000000"/>
                </a:solidFill>
                <a:latin typeface="Poppins"/>
              </a:rPr>
              <a:t>c) top</a:t>
            </a:r>
          </a:p>
          <a:p>
            <a:pPr algn="just">
              <a:lnSpc>
                <a:spcPts val="5233"/>
              </a:lnSpc>
              <a:spcBef>
                <a:spcPct val="0"/>
              </a:spcBef>
            </a:pPr>
            <a:r>
              <a:rPr lang="en-US" sz="3738">
                <a:solidFill>
                  <a:srgbClr val="000000"/>
                </a:solidFill>
                <a:latin typeface="Poppins"/>
              </a:rPr>
              <a:t>d) padding-top</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fast">
    <p:cover dir="ru"/>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9771" y="1700263"/>
            <a:ext cx="2618740"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5400000">
            <a:off x="6499225" y="-1016000"/>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1403167"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ANSWER</a:t>
            </a:r>
          </a:p>
        </p:txBody>
      </p:sp>
      <p:sp>
        <p:nvSpPr>
          <p:cNvPr name="TextBox 7" id="7"/>
          <p:cNvSpPr txBox="true"/>
          <p:nvPr/>
        </p:nvSpPr>
        <p:spPr>
          <a:xfrm rot="0">
            <a:off x="4446834" y="2134012"/>
            <a:ext cx="9394333" cy="3009488"/>
          </a:xfrm>
          <a:prstGeom prst="rect">
            <a:avLst/>
          </a:prstGeom>
        </p:spPr>
        <p:txBody>
          <a:bodyPr anchor="t" rtlCol="false" tIns="0" lIns="0" bIns="0" rIns="0">
            <a:spAutoFit/>
          </a:bodyPr>
          <a:lstStyle/>
          <a:p>
            <a:pPr algn="just" marL="3630129" indent="-1815065" lvl="1">
              <a:lnSpc>
                <a:spcPts val="23539"/>
              </a:lnSpc>
              <a:spcBef>
                <a:spcPct val="0"/>
              </a:spcBef>
              <a:buFont typeface="Arial"/>
              <a:buChar char="•"/>
            </a:pPr>
            <a:r>
              <a:rPr lang="en-US" sz="16813">
                <a:solidFill>
                  <a:srgbClr val="000000"/>
                </a:solidFill>
                <a:latin typeface="Poppins"/>
              </a:rPr>
              <a:t> D</a:t>
            </a:r>
          </a:p>
        </p:txBody>
      </p:sp>
    </p:spTree>
  </p:cSld>
  <p:clrMapOvr>
    <a:masterClrMapping/>
  </p:clrMapOvr>
  <p:transition spd="fast">
    <p:cover dir="l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520190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9660" y="2928448"/>
            <a:ext cx="13099348" cy="3965493"/>
          </a:xfrm>
          <a:prstGeom prst="rect">
            <a:avLst/>
          </a:prstGeom>
        </p:spPr>
        <p:txBody>
          <a:bodyPr anchor="t" rtlCol="false" tIns="0" lIns="0" bIns="0" rIns="0">
            <a:spAutoFit/>
          </a:bodyPr>
          <a:lstStyle/>
          <a:p>
            <a:pPr algn="just">
              <a:lnSpc>
                <a:spcPts val="5233"/>
              </a:lnSpc>
            </a:pPr>
            <a:r>
              <a:rPr lang="en-US" sz="3738">
                <a:solidFill>
                  <a:srgbClr val="000000"/>
                </a:solidFill>
                <a:latin typeface="Poppins"/>
              </a:rPr>
              <a:t>2. Which of the following display property value is described by treats the element as inline?</a:t>
            </a:r>
          </a:p>
          <a:p>
            <a:pPr algn="just">
              <a:lnSpc>
                <a:spcPts val="5233"/>
              </a:lnSpc>
            </a:pPr>
            <a:r>
              <a:rPr lang="en-US" sz="3738">
                <a:solidFill>
                  <a:srgbClr val="000000"/>
                </a:solidFill>
                <a:latin typeface="Poppins"/>
              </a:rPr>
              <a:t>a) inline-block</a:t>
            </a:r>
          </a:p>
          <a:p>
            <a:pPr algn="just">
              <a:lnSpc>
                <a:spcPts val="5233"/>
              </a:lnSpc>
            </a:pPr>
            <a:r>
              <a:rPr lang="en-US" sz="3738">
                <a:solidFill>
                  <a:srgbClr val="000000"/>
                </a:solidFill>
                <a:latin typeface="Poppins"/>
              </a:rPr>
              <a:t>b) list-item</a:t>
            </a:r>
          </a:p>
          <a:p>
            <a:pPr algn="just">
              <a:lnSpc>
                <a:spcPts val="5233"/>
              </a:lnSpc>
            </a:pPr>
            <a:r>
              <a:rPr lang="en-US" sz="3738">
                <a:solidFill>
                  <a:srgbClr val="000000"/>
                </a:solidFill>
                <a:latin typeface="Poppins"/>
              </a:rPr>
              <a:t>c) block</a:t>
            </a:r>
          </a:p>
          <a:p>
            <a:pPr algn="just">
              <a:lnSpc>
                <a:spcPts val="5233"/>
              </a:lnSpc>
              <a:spcBef>
                <a:spcPct val="0"/>
              </a:spcBef>
            </a:pPr>
            <a:r>
              <a:rPr lang="en-US" sz="3738">
                <a:solidFill>
                  <a:srgbClr val="000000"/>
                </a:solidFill>
                <a:latin typeface="Poppins"/>
              </a:rPr>
              <a:t>d) inline</a:t>
            </a:r>
          </a:p>
        </p:txBody>
      </p:sp>
      <p:sp>
        <p:nvSpPr>
          <p:cNvPr name="TextBox 8" id="8"/>
          <p:cNvSpPr txBox="true"/>
          <p:nvPr/>
        </p:nvSpPr>
        <p:spPr>
          <a:xfrm rot="0">
            <a:off x="1029660" y="1087233"/>
            <a:ext cx="8635916" cy="1126776"/>
          </a:xfrm>
          <a:prstGeom prst="rect">
            <a:avLst/>
          </a:prstGeom>
        </p:spPr>
        <p:txBody>
          <a:bodyPr anchor="t" rtlCol="false" tIns="0" lIns="0" bIns="0" rIns="0">
            <a:spAutoFit/>
          </a:bodyPr>
          <a:lstStyle/>
          <a:p>
            <a:pPr>
              <a:lnSpc>
                <a:spcPts val="9162"/>
              </a:lnSpc>
              <a:spcBef>
                <a:spcPct val="0"/>
              </a:spcBef>
            </a:pPr>
            <a:r>
              <a:rPr lang="en-US" sz="6544">
                <a:solidFill>
                  <a:srgbClr val="593C8F"/>
                </a:solidFill>
                <a:latin typeface="League Spartan"/>
              </a:rPr>
              <a:t>BOX MODEL</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DAFyWpN9aS0</dc:identifier>
  <dcterms:modified xsi:type="dcterms:W3CDTF">2011-08-01T06:04:30Z</dcterms:modified>
  <cp:revision>1</cp:revision>
  <dc:title>Purple &amp;  white business profile presentation</dc:title>
</cp:coreProperties>
</file>